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5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עברית</c:v>
                </c:pt>
              </c:strCache>
            </c:strRef>
          </c:tx>
          <c:spPr>
            <a:solidFill>
              <a:srgbClr val="4FC3F7"/>
            </a:solidFill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נסיעה ביום</c:v>
                </c:pt>
                <c:pt idx="1">
                  <c:v>נסיעה בלילה</c:v>
                </c:pt>
                <c:pt idx="2">
                  <c:v>המתנה מוארת</c:v>
                </c:pt>
                <c:pt idx="3">
                  <c:v>המתנה חשוכה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3.98</c:v>
                </c:pt>
                <c:pt idx="1">
                  <c:v>3.06</c:v>
                </c:pt>
                <c:pt idx="2">
                  <c:v>3.57</c:v>
                </c:pt>
                <c:pt idx="3">
                  <c:v>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C-43D7-9D5E-84EEB420B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ערבית</c:v>
                </c:pt>
              </c:strCache>
            </c:strRef>
          </c:tx>
          <c:spPr>
            <a:solidFill>
              <a:srgbClr val="FFB74D"/>
            </a:solidFill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נסיעה ביום</c:v>
                </c:pt>
                <c:pt idx="1">
                  <c:v>נסיעה בלילה</c:v>
                </c:pt>
                <c:pt idx="2">
                  <c:v>המתנה מוארת</c:v>
                </c:pt>
                <c:pt idx="3">
                  <c:v>המתנה חשוכה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1.87</c:v>
                </c:pt>
                <c:pt idx="2">
                  <c:v>2.48</c:v>
                </c:pt>
                <c:pt idx="3">
                  <c:v>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C-43D7-9D5E-84EEB420B8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334455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FFFFFF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5"/>
          <c:min val="0"/>
        </c:scaling>
        <c:delete val="0"/>
        <c:axPos val="l"/>
        <c:majorGridlines>
          <c:spPr>
            <a:ln w="6350" cap="flat">
              <a:solidFill>
                <a:srgbClr val="334455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334455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FFFFFF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1A2733"/>
        </a:solidFill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2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1A2733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79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4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23046" y="1513220"/>
            <a:ext cx="8764858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he-IL" alt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חיזוק תחושת הביטחון של נשים בתחבורה הציבורית</a:t>
            </a:r>
            <a:endParaRPr lang="he-IL" sz="2800" dirty="0"/>
          </a:p>
        </p:txBody>
      </p:sp>
      <p:sp>
        <p:nvSpPr>
          <p:cNvPr id="5" name="Text 3"/>
          <p:cNvSpPr/>
          <p:nvPr/>
        </p:nvSpPr>
        <p:spPr>
          <a:xfrm>
            <a:off x="548640" y="2606040"/>
            <a:ext cx="83210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ar-SA" sz="2800" b="1" dirty="0"/>
          </a:p>
        </p:txBody>
      </p:sp>
      <p:sp>
        <p:nvSpPr>
          <p:cNvPr id="6" name="Shape 4"/>
          <p:cNvSpPr/>
          <p:nvPr/>
        </p:nvSpPr>
        <p:spPr>
          <a:xfrm>
            <a:off x="548640" y="3749040"/>
            <a:ext cx="5029200" cy="36576"/>
          </a:xfrm>
          <a:prstGeom prst="rect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7" name="Text 5"/>
          <p:cNvSpPr/>
          <p:nvPr/>
        </p:nvSpPr>
        <p:spPr>
          <a:xfrm>
            <a:off x="-2707517" y="3880996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00" dirty="0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מנתונים לפעולה – שינוי </a:t>
            </a:r>
            <a:r>
              <a:rPr lang="en-US" sz="1300" dirty="0" err="1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חוויית</a:t>
            </a:r>
            <a:r>
              <a:rPr lang="en-US" sz="1300" dirty="0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00" dirty="0" err="1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הנסיעה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48640" y="443484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2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19" y="3590692"/>
            <a:ext cx="1371600" cy="13716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87FA1CE-59EE-19C2-C061-7E952E960A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61"/>
          <a:stretch/>
        </p:blipFill>
        <p:spPr>
          <a:xfrm>
            <a:off x="2224295" y="254543"/>
            <a:ext cx="4766775" cy="157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6E8A"/>
          </a:solidFill>
          <a:ln w="12700">
            <a:solidFill>
              <a:srgbClr val="0D6E8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3" name="Text 1"/>
          <p:cNvSpPr/>
          <p:nvPr/>
        </p:nvSpPr>
        <p:spPr>
          <a:xfrm>
            <a:off x="365760" y="109728"/>
            <a:ext cx="82296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הבעיה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365760" y="1051560"/>
            <a:ext cx="8412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dirty="0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תחושת חוסר ביטחון </a:t>
            </a:r>
            <a:r>
              <a:rPr lang="en-US" sz="1400" dirty="0" err="1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נובעת</a:t>
            </a:r>
            <a:r>
              <a:rPr lang="en-US" sz="1400" dirty="0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מ</a:t>
            </a:r>
            <a:r>
              <a:rPr lang="he-IL" sz="1400" dirty="0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מגוון סיבות </a:t>
            </a:r>
            <a:r>
              <a:rPr lang="he-IL" sz="1400" dirty="0" err="1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ובינהן</a:t>
            </a:r>
            <a:r>
              <a:rPr lang="he-IL" sz="1400" dirty="0">
                <a:solidFill>
                  <a:srgbClr val="F5C86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320040" y="1600200"/>
            <a:ext cx="4114800" cy="685800"/>
          </a:xfrm>
          <a:prstGeom prst="rect">
            <a:avLst/>
          </a:prstGeom>
          <a:solidFill>
            <a:srgbClr val="0D6E8A">
              <a:alpha val="25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80" y="1709928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20040" y="1618488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זמני המתנה ארוכים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320040" y="1947672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20040" y="2423160"/>
            <a:ext cx="4114800" cy="685800"/>
          </a:xfrm>
          <a:prstGeom prst="rect">
            <a:avLst/>
          </a:prstGeom>
          <a:solidFill>
            <a:srgbClr val="0D6E8A">
              <a:alpha val="25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80" y="2532888"/>
            <a:ext cx="411480" cy="411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20040" y="2441448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תחנות לא מוארות / מוזנחות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320040" y="2770632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320040" y="3246120"/>
            <a:ext cx="4114800" cy="685800"/>
          </a:xfrm>
          <a:prstGeom prst="rect">
            <a:avLst/>
          </a:prstGeom>
          <a:solidFill>
            <a:srgbClr val="0D6E8A">
              <a:alpha val="25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80" y="3355848"/>
            <a:ext cx="411480" cy="4114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20040" y="3264408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חוסר מידע</a:t>
            </a:r>
            <a:endParaRPr lang="en-US" sz="1400" dirty="0"/>
          </a:p>
        </p:txBody>
      </p:sp>
      <p:sp>
        <p:nvSpPr>
          <p:cNvPr id="16" name="Text 11"/>
          <p:cNvSpPr/>
          <p:nvPr/>
        </p:nvSpPr>
        <p:spPr>
          <a:xfrm>
            <a:off x="320040" y="3593592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17" name="Shape 12"/>
          <p:cNvSpPr/>
          <p:nvPr/>
        </p:nvSpPr>
        <p:spPr>
          <a:xfrm>
            <a:off x="4754880" y="1600200"/>
            <a:ext cx="4114800" cy="685800"/>
          </a:xfrm>
          <a:prstGeom prst="rect">
            <a:avLst/>
          </a:prstGeom>
          <a:solidFill>
            <a:srgbClr val="0D6E8A">
              <a:alpha val="25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20" y="1709928"/>
            <a:ext cx="411480" cy="41148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4754880" y="1618488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התנהגות נהגים</a:t>
            </a:r>
            <a:endParaRPr lang="en-US" sz="1400" dirty="0"/>
          </a:p>
        </p:txBody>
      </p:sp>
      <p:sp>
        <p:nvSpPr>
          <p:cNvPr id="20" name="Text 14"/>
          <p:cNvSpPr/>
          <p:nvPr/>
        </p:nvSpPr>
        <p:spPr>
          <a:xfrm>
            <a:off x="4754880" y="1947672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21" name="Shape 15"/>
          <p:cNvSpPr/>
          <p:nvPr/>
        </p:nvSpPr>
        <p:spPr>
          <a:xfrm>
            <a:off x="4754880" y="2423160"/>
            <a:ext cx="4114800" cy="685800"/>
          </a:xfrm>
          <a:prstGeom prst="rect">
            <a:avLst/>
          </a:prstGeom>
          <a:solidFill>
            <a:srgbClr val="0D6E8A">
              <a:alpha val="25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20" y="2532888"/>
            <a:ext cx="411480" cy="41148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4754880" y="2441448"/>
            <a:ext cx="3657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אירועים במרחב הציבורי</a:t>
            </a:r>
            <a:endParaRPr lang="en-US" sz="1400" dirty="0"/>
          </a:p>
        </p:txBody>
      </p:sp>
      <p:sp>
        <p:nvSpPr>
          <p:cNvPr id="24" name="Text 17"/>
          <p:cNvSpPr/>
          <p:nvPr/>
        </p:nvSpPr>
        <p:spPr>
          <a:xfrm>
            <a:off x="4754880" y="2770632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25" name="Shape 18"/>
          <p:cNvSpPr/>
          <p:nvPr/>
        </p:nvSpPr>
        <p:spPr>
          <a:xfrm>
            <a:off x="320040" y="4297680"/>
            <a:ext cx="8503920" cy="548640"/>
          </a:xfrm>
          <a:prstGeom prst="rect">
            <a:avLst/>
          </a:prstGeom>
          <a:solidFill>
            <a:srgbClr val="E05C2A"/>
          </a:solidFill>
          <a:ln w="12700">
            <a:solidFill>
              <a:srgbClr val="E05C2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4361688"/>
            <a:ext cx="411480" cy="411480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868680" y="4343400"/>
            <a:ext cx="7955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he-IL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התוצאה: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הימנעות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משימוש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he-IL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ו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צמצום</a:t>
            </a: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ניידות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64A5D"/>
          </a:solidFill>
          <a:ln w="12700">
            <a:solidFill>
              <a:srgbClr val="064A5D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3" name="Text 1"/>
          <p:cNvSpPr/>
          <p:nvPr/>
        </p:nvSpPr>
        <p:spPr>
          <a:xfrm>
            <a:off x="365760" y="109728"/>
            <a:ext cx="82296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למה </a:t>
            </a:r>
            <a:r>
              <a:rPr lang="en-US" sz="2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זה</a:t>
            </a: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חשוב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20040" y="1143000"/>
            <a:ext cx="196596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D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sp>
        <p:nvSpPr>
          <p:cNvPr id="5" name="Shape 3"/>
          <p:cNvSpPr/>
          <p:nvPr/>
        </p:nvSpPr>
        <p:spPr>
          <a:xfrm>
            <a:off x="320040" y="1143000"/>
            <a:ext cx="1965960" cy="548640"/>
          </a:xfrm>
          <a:prstGeom prst="rect">
            <a:avLst/>
          </a:prstGeom>
          <a:solidFill>
            <a:srgbClr val="E05C2A"/>
          </a:solidFill>
          <a:ln w="12700">
            <a:solidFill>
              <a:srgbClr val="E05C2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" y="1188720"/>
            <a:ext cx="457200" cy="4572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20040" y="1874520"/>
            <a:ext cx="19659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3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פגיעה בניידות נשים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320040" y="2834640"/>
            <a:ext cx="1965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2468880" y="1143000"/>
            <a:ext cx="196596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D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sp>
        <p:nvSpPr>
          <p:cNvPr id="10" name="Shape 7"/>
          <p:cNvSpPr/>
          <p:nvPr/>
        </p:nvSpPr>
        <p:spPr>
          <a:xfrm>
            <a:off x="2468880" y="1143000"/>
            <a:ext cx="1965960" cy="548640"/>
          </a:xfrm>
          <a:prstGeom prst="rect">
            <a:avLst/>
          </a:prstGeom>
          <a:solidFill>
            <a:srgbClr val="0D6E8A"/>
          </a:solidFill>
          <a:ln w="12700">
            <a:solidFill>
              <a:srgbClr val="0D6E8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248" y="1188720"/>
            <a:ext cx="457200" cy="4572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468880" y="1874520"/>
            <a:ext cx="19659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3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פגיעה בתעסוקה</a:t>
            </a:r>
            <a:endParaRPr lang="en-US" sz="1300" dirty="0"/>
          </a:p>
          <a:p>
            <a:pPr marL="0" indent="0" algn="ctr" rtl="1">
              <a:buNone/>
            </a:pPr>
            <a:r>
              <a:rPr lang="en-US" sz="13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והשכלה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2468880" y="2834640"/>
            <a:ext cx="1965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4617720" y="1143000"/>
            <a:ext cx="196596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D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sp>
        <p:nvSpPr>
          <p:cNvPr id="15" name="Shape 11"/>
          <p:cNvSpPr/>
          <p:nvPr/>
        </p:nvSpPr>
        <p:spPr>
          <a:xfrm>
            <a:off x="4617720" y="1143000"/>
            <a:ext cx="1965960" cy="548640"/>
          </a:xfrm>
          <a:prstGeom prst="rect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88" y="1188720"/>
            <a:ext cx="457200" cy="45720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4617720" y="1874520"/>
            <a:ext cx="19659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3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פערים מגדריים</a:t>
            </a:r>
            <a:endParaRPr lang="en-US" sz="1300" dirty="0"/>
          </a:p>
          <a:p>
            <a:pPr marL="0" indent="0" algn="ctr" rtl="1">
              <a:buNone/>
            </a:pPr>
            <a:r>
              <a:rPr lang="en-US" sz="13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ומרחביים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4617720" y="2834640"/>
            <a:ext cx="1965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endParaRPr lang="en-US" sz="1100" dirty="0"/>
          </a:p>
        </p:txBody>
      </p:sp>
      <p:sp>
        <p:nvSpPr>
          <p:cNvPr id="19" name="Shape 14"/>
          <p:cNvSpPr/>
          <p:nvPr/>
        </p:nvSpPr>
        <p:spPr>
          <a:xfrm>
            <a:off x="6720840" y="1188720"/>
            <a:ext cx="1965960" cy="283464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D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sp>
        <p:nvSpPr>
          <p:cNvPr id="20" name="Shape 15"/>
          <p:cNvSpPr/>
          <p:nvPr/>
        </p:nvSpPr>
        <p:spPr>
          <a:xfrm>
            <a:off x="6766560" y="1143000"/>
            <a:ext cx="1965960" cy="548640"/>
          </a:xfrm>
          <a:prstGeom prst="rect">
            <a:avLst/>
          </a:prstGeom>
          <a:solidFill>
            <a:srgbClr val="1A9AB5"/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928" y="1188720"/>
            <a:ext cx="457200" cy="45720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766560" y="1874520"/>
            <a:ext cx="196596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3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חסם לתחבורה</a:t>
            </a:r>
            <a:endParaRPr lang="en-US" sz="1300" dirty="0"/>
          </a:p>
          <a:p>
            <a:pPr marL="0" indent="0" algn="ctr" rtl="1">
              <a:buNone/>
            </a:pPr>
            <a:r>
              <a:rPr lang="en-US" sz="13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מקיימת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6766560" y="2834640"/>
            <a:ext cx="1965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endParaRPr lang="en-US" sz="1100" dirty="0"/>
          </a:p>
        </p:txBody>
      </p:sp>
      <p:sp>
        <p:nvSpPr>
          <p:cNvPr id="24" name="Shape 18"/>
          <p:cNvSpPr/>
          <p:nvPr/>
        </p:nvSpPr>
        <p:spPr>
          <a:xfrm>
            <a:off x="320040" y="4297680"/>
            <a:ext cx="8503920" cy="548640"/>
          </a:xfrm>
          <a:prstGeom prst="rect">
            <a:avLst/>
          </a:prstGeom>
          <a:solidFill>
            <a:srgbClr val="0D6E8A"/>
          </a:solidFill>
          <a:ln w="12700">
            <a:solidFill>
              <a:srgbClr val="0D6E8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5" name="Text 19"/>
          <p:cNvSpPr/>
          <p:nvPr/>
        </p:nvSpPr>
        <p:spPr>
          <a:xfrm>
            <a:off x="457200" y="43434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📌  תחושת ביטחון =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תנאי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לשימוש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64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3" name="Text 1"/>
          <p:cNvSpPr/>
          <p:nvPr/>
        </p:nvSpPr>
        <p:spPr>
          <a:xfrm>
            <a:off x="365760" y="109728"/>
            <a:ext cx="82296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6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מטרות</a:t>
            </a:r>
            <a:r>
              <a:rPr lang="en-US" sz="26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הפרויקט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20040" y="1188720"/>
            <a:ext cx="8503920" cy="731520"/>
          </a:xfrm>
          <a:prstGeom prst="rect">
            <a:avLst/>
          </a:prstGeom>
          <a:solidFill>
            <a:srgbClr val="0D6E8A">
              <a:alpha val="30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5" name="Shape 3"/>
          <p:cNvSpPr/>
          <p:nvPr/>
        </p:nvSpPr>
        <p:spPr>
          <a:xfrm>
            <a:off x="8229600" y="1280160"/>
            <a:ext cx="502920" cy="502920"/>
          </a:xfrm>
          <a:prstGeom prst="ellipse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6" name="Text 4"/>
          <p:cNvSpPr/>
          <p:nvPr/>
        </p:nvSpPr>
        <p:spPr>
          <a:xfrm>
            <a:off x="8229600" y="128016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1207008"/>
            <a:ext cx="7680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חיזוק תחושת הביטחון של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נשים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he-IL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בתחבורה הציבורית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" y="1572768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0040" y="2057400"/>
            <a:ext cx="8503920" cy="731520"/>
          </a:xfrm>
          <a:prstGeom prst="rect">
            <a:avLst/>
          </a:prstGeom>
          <a:solidFill>
            <a:srgbClr val="0D6E8A">
              <a:alpha val="30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0" name="Shape 8"/>
          <p:cNvSpPr/>
          <p:nvPr/>
        </p:nvSpPr>
        <p:spPr>
          <a:xfrm>
            <a:off x="8229600" y="2148840"/>
            <a:ext cx="502920" cy="502920"/>
          </a:xfrm>
          <a:prstGeom prst="ellipse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1" name="Text 9"/>
          <p:cNvSpPr/>
          <p:nvPr/>
        </p:nvSpPr>
        <p:spPr>
          <a:xfrm>
            <a:off x="8229600" y="214884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57200" y="2075688"/>
            <a:ext cx="7680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he-IL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העלאת מודעות ציבורית לצורך בשיפור תחושת הביטחון בתח"צ,</a:t>
            </a:r>
          </a:p>
          <a:p>
            <a:pPr marL="0" indent="0" algn="r" rtl="1">
              <a:buNone/>
            </a:pPr>
            <a:r>
              <a:rPr lang="he-IL" sz="1400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 ומתן גב למשתמשות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57200" y="2441448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320040" y="2926080"/>
            <a:ext cx="8503920" cy="731520"/>
          </a:xfrm>
          <a:prstGeom prst="rect">
            <a:avLst/>
          </a:prstGeom>
          <a:solidFill>
            <a:srgbClr val="0D6E8A">
              <a:alpha val="30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5" name="Shape 13"/>
          <p:cNvSpPr/>
          <p:nvPr/>
        </p:nvSpPr>
        <p:spPr>
          <a:xfrm>
            <a:off x="8229600" y="3017520"/>
            <a:ext cx="502920" cy="502920"/>
          </a:xfrm>
          <a:prstGeom prst="ellipse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6" name="Text 14"/>
          <p:cNvSpPr/>
          <p:nvPr/>
        </p:nvSpPr>
        <p:spPr>
          <a:xfrm>
            <a:off x="8229600" y="301752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57200" y="2944368"/>
            <a:ext cx="7680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יצירת בסיס נתונים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מבוסס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משתמשות</a:t>
            </a:r>
            <a:r>
              <a:rPr lang="he-IL" sz="1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 על ידי הפצת סקר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18" name="Text 16"/>
          <p:cNvSpPr/>
          <p:nvPr/>
        </p:nvSpPr>
        <p:spPr>
          <a:xfrm>
            <a:off x="457200" y="3310128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320040" y="3794760"/>
            <a:ext cx="8503920" cy="731520"/>
          </a:xfrm>
          <a:prstGeom prst="rect">
            <a:avLst/>
          </a:prstGeom>
          <a:solidFill>
            <a:srgbClr val="0D6E8A">
              <a:alpha val="30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0" name="Shape 18"/>
          <p:cNvSpPr/>
          <p:nvPr/>
        </p:nvSpPr>
        <p:spPr>
          <a:xfrm>
            <a:off x="8229600" y="3886200"/>
            <a:ext cx="502920" cy="502920"/>
          </a:xfrm>
          <a:prstGeom prst="ellipse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1" name="Text 19"/>
          <p:cNvSpPr/>
          <p:nvPr/>
        </p:nvSpPr>
        <p:spPr>
          <a:xfrm>
            <a:off x="8229600" y="388620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457200" y="3813048"/>
            <a:ext cx="7680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קידום פתרונות יישומיים לרשויות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57200" y="4178808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03F07918-A659-6D87-5A90-44C7B4BE97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24" r="54167"/>
          <a:stretch>
            <a:fillRect/>
          </a:stretch>
        </p:blipFill>
        <p:spPr>
          <a:xfrm>
            <a:off x="182880" y="198120"/>
            <a:ext cx="2583180" cy="46860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64A5D"/>
          </a:solidFill>
          <a:ln w="12700">
            <a:solidFill>
              <a:srgbClr val="064A5D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3" name="Text 1"/>
          <p:cNvSpPr/>
          <p:nvPr/>
        </p:nvSpPr>
        <p:spPr>
          <a:xfrm>
            <a:off x="365760" y="109728"/>
            <a:ext cx="82296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איך</a:t>
            </a:r>
            <a:r>
              <a:rPr lang="he-IL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אנו עובדים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0" y="1188720"/>
            <a:ext cx="411480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D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sp>
        <p:nvSpPr>
          <p:cNvPr id="5" name="Shape 3"/>
          <p:cNvSpPr/>
          <p:nvPr/>
        </p:nvSpPr>
        <p:spPr>
          <a:xfrm>
            <a:off x="4572000" y="1188720"/>
            <a:ext cx="548640" cy="1554480"/>
          </a:xfrm>
          <a:prstGeom prst="rect">
            <a:avLst/>
          </a:prstGeom>
          <a:solidFill>
            <a:srgbClr val="0D6E8A"/>
          </a:solidFill>
          <a:ln w="12700">
            <a:solidFill>
              <a:srgbClr val="0D6E8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737360"/>
            <a:ext cx="365760" cy="3657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212080" y="1325880"/>
            <a:ext cx="33832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שיתוף פעולה עם הרשויות המקומיות</a:t>
            </a:r>
          </a:p>
          <a:p>
            <a:pPr marL="0" indent="0" algn="r" rtl="1">
              <a:buNone/>
            </a:pP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(תחבורה היום ומחר, הפורום הכלכלי הערבי ו </a:t>
            </a: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WIM</a:t>
            </a: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endParaRPr lang="en-US" sz="1400" b="1" dirty="0">
              <a:solidFill>
                <a:srgbClr val="1A2A35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r" rtl="1">
              <a:buNone/>
            </a:pP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סקר </a:t>
            </a: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משתמשות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5212080" y="2057400"/>
            <a:ext cx="33832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20040" y="1188720"/>
            <a:ext cx="411480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D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sp>
        <p:nvSpPr>
          <p:cNvPr id="10" name="Shape 7"/>
          <p:cNvSpPr/>
          <p:nvPr/>
        </p:nvSpPr>
        <p:spPr>
          <a:xfrm>
            <a:off x="320040" y="1188720"/>
            <a:ext cx="548640" cy="1554480"/>
          </a:xfrm>
          <a:prstGeom prst="rect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1737360"/>
            <a:ext cx="365760" cy="3657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60120" y="1325880"/>
            <a:ext cx="33832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מוקד</a:t>
            </a: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פניות</a:t>
            </a: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מהשטח</a:t>
            </a: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וקמפיין </a:t>
            </a:r>
            <a:r>
              <a:rPr lang="he-IL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עלאת</a:t>
            </a: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מודעות באמצעות מתנדבות, ועבודה ברשתות חברתיות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960120" y="2057400"/>
            <a:ext cx="33832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4572000" y="3017520"/>
            <a:ext cx="411480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D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sp>
        <p:nvSpPr>
          <p:cNvPr id="15" name="Shape 11"/>
          <p:cNvSpPr/>
          <p:nvPr/>
        </p:nvSpPr>
        <p:spPr>
          <a:xfrm>
            <a:off x="4572000" y="3017520"/>
            <a:ext cx="548640" cy="1554480"/>
          </a:xfrm>
          <a:prstGeom prst="rect">
            <a:avLst/>
          </a:prstGeom>
          <a:solidFill>
            <a:srgbClr val="E05C2A"/>
          </a:solidFill>
          <a:ln w="12700">
            <a:solidFill>
              <a:srgbClr val="E05C2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40" y="3566160"/>
            <a:ext cx="365760" cy="36576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5212080" y="3154680"/>
            <a:ext cx="33832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מחקר מלווה - </a:t>
            </a: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ניתוח</a:t>
            </a: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חוויית</a:t>
            </a: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משתמש</a:t>
            </a: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בשיתוף פעולה עם מכון כנרת למחקר תחבורה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5212080" y="3886200"/>
            <a:ext cx="33832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320040" y="3017520"/>
            <a:ext cx="411480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DF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sp>
        <p:nvSpPr>
          <p:cNvPr id="20" name="Shape 15"/>
          <p:cNvSpPr/>
          <p:nvPr/>
        </p:nvSpPr>
        <p:spPr>
          <a:xfrm>
            <a:off x="320040" y="3017520"/>
            <a:ext cx="548640" cy="1554480"/>
          </a:xfrm>
          <a:prstGeom prst="rect">
            <a:avLst/>
          </a:prstGeom>
          <a:solidFill>
            <a:srgbClr val="1A9AB5"/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" y="3566160"/>
            <a:ext cx="365760" cy="36576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960120" y="3154680"/>
            <a:ext cx="33832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שילוב</a:t>
            </a: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נתונים</a:t>
            </a: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איכותניים</a:t>
            </a: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4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וכמותיים</a:t>
            </a:r>
            <a:r>
              <a:rPr lang="en-US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</a:t>
            </a:r>
            <a:r>
              <a:rPr lang="he-IL" sz="14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והגדרת יעדים לטיפול ב11 רשויות מקומיות, וארגוני חברה אזרחית שונים.</a:t>
            </a:r>
            <a:endParaRPr lang="en-US" sz="1400" dirty="0"/>
          </a:p>
        </p:txBody>
      </p:sp>
      <p:sp>
        <p:nvSpPr>
          <p:cNvPr id="23" name="Text 17"/>
          <p:cNvSpPr/>
          <p:nvPr/>
        </p:nvSpPr>
        <p:spPr>
          <a:xfrm>
            <a:off x="960120" y="3886200"/>
            <a:ext cx="33832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FA0CD081-2588-925C-D95D-D21826605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080" y="3633517"/>
            <a:ext cx="663508" cy="938483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50A00B06-8939-FF04-E122-C35CCC3CFE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406" y="3694384"/>
            <a:ext cx="620426" cy="877616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F7B1861B-0135-7C2E-A3BD-92D3E57393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1581" t="44045"/>
          <a:stretch>
            <a:fillRect/>
          </a:stretch>
        </p:blipFill>
        <p:spPr>
          <a:xfrm>
            <a:off x="1074420" y="1781322"/>
            <a:ext cx="1245034" cy="96187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9332F89D-8256-7EBF-8777-729E873A4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6"/>
          <a:stretch>
            <a:fillRect/>
          </a:stretch>
        </p:blipFill>
        <p:spPr bwMode="auto">
          <a:xfrm>
            <a:off x="5212080" y="1863740"/>
            <a:ext cx="1912803" cy="7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E05C2A"/>
          </a:solidFill>
          <a:ln w="12700">
            <a:solidFill>
              <a:srgbClr val="E05C2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3" name="Text 1"/>
          <p:cNvSpPr/>
          <p:nvPr/>
        </p:nvSpPr>
        <p:spPr>
          <a:xfrm>
            <a:off x="365760" y="109728"/>
            <a:ext cx="82296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ממצאים</a:t>
            </a: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מרכזיים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20040" y="1188720"/>
            <a:ext cx="8503920" cy="731520"/>
          </a:xfrm>
          <a:prstGeom prst="rect">
            <a:avLst/>
          </a:prstGeom>
          <a:solidFill>
            <a:srgbClr val="0D6E8A">
              <a:alpha val="15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5" name="Shape 3"/>
          <p:cNvSpPr/>
          <p:nvPr/>
        </p:nvSpPr>
        <p:spPr>
          <a:xfrm>
            <a:off x="8229600" y="1298448"/>
            <a:ext cx="502920" cy="502920"/>
          </a:xfrm>
          <a:prstGeom prst="ellipse">
            <a:avLst/>
          </a:prstGeom>
          <a:solidFill>
            <a:srgbClr val="E05C2A"/>
          </a:solidFill>
          <a:ln w="12700">
            <a:solidFill>
              <a:srgbClr val="E05C2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6" name="Text 4"/>
          <p:cNvSpPr/>
          <p:nvPr/>
        </p:nvSpPr>
        <p:spPr>
          <a:xfrm>
            <a:off x="8229600" y="129844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2A35"/>
                </a:solidFill>
              </a:rPr>
              <a:t>↓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57200" y="1207008"/>
            <a:ext cx="76809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ירידה חדה בתחושת הביטחון בלילה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" y="1572768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320040" y="2057400"/>
            <a:ext cx="8503920" cy="731520"/>
          </a:xfrm>
          <a:prstGeom prst="rect">
            <a:avLst/>
          </a:prstGeom>
          <a:solidFill>
            <a:srgbClr val="0D6E8A">
              <a:alpha val="15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0" name="Shape 8"/>
          <p:cNvSpPr/>
          <p:nvPr/>
        </p:nvSpPr>
        <p:spPr>
          <a:xfrm>
            <a:off x="8229600" y="2167128"/>
            <a:ext cx="502920" cy="502920"/>
          </a:xfrm>
          <a:prstGeom prst="ellipse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1" name="Text 9"/>
          <p:cNvSpPr/>
          <p:nvPr/>
        </p:nvSpPr>
        <p:spPr>
          <a:xfrm>
            <a:off x="8229600" y="216712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2A35"/>
                </a:solidFill>
              </a:rPr>
              <a:t>⚠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457200" y="2075688"/>
            <a:ext cx="76809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תחנות = נקודת תורפה מרכזית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57200" y="2441448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320040" y="2926080"/>
            <a:ext cx="8503920" cy="731520"/>
          </a:xfrm>
          <a:prstGeom prst="rect">
            <a:avLst/>
          </a:prstGeom>
          <a:solidFill>
            <a:srgbClr val="0D6E8A">
              <a:alpha val="15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5" name="Shape 13"/>
          <p:cNvSpPr/>
          <p:nvPr/>
        </p:nvSpPr>
        <p:spPr>
          <a:xfrm>
            <a:off x="8229600" y="3035808"/>
            <a:ext cx="502920" cy="502920"/>
          </a:xfrm>
          <a:prstGeom prst="ellipse">
            <a:avLst/>
          </a:prstGeom>
          <a:solidFill>
            <a:srgbClr val="1A9AB5"/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16" name="Text 14"/>
          <p:cNvSpPr/>
          <p:nvPr/>
        </p:nvSpPr>
        <p:spPr>
          <a:xfrm>
            <a:off x="8229600" y="303580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2A35"/>
                </a:solidFill>
              </a:rPr>
              <a:t>ℹ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7200" y="2944368"/>
            <a:ext cx="76809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חוסר מידע מייצר חוסר שליטה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57200" y="3310128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320040" y="3794760"/>
            <a:ext cx="8503920" cy="731520"/>
          </a:xfrm>
          <a:prstGeom prst="rect">
            <a:avLst/>
          </a:prstGeom>
          <a:solidFill>
            <a:srgbClr val="0D6E8A">
              <a:alpha val="15000"/>
            </a:srgbClr>
          </a:solidFill>
          <a:ln w="12700">
            <a:solidFill>
              <a:srgbClr val="1A9AB5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0" name="Shape 18"/>
          <p:cNvSpPr/>
          <p:nvPr/>
        </p:nvSpPr>
        <p:spPr>
          <a:xfrm>
            <a:off x="8229600" y="3904488"/>
            <a:ext cx="502920" cy="502920"/>
          </a:xfrm>
          <a:prstGeom prst="ellipse">
            <a:avLst/>
          </a:prstGeom>
          <a:solidFill>
            <a:srgbClr val="F5C862"/>
          </a:solidFill>
          <a:ln w="12700">
            <a:solidFill>
              <a:srgbClr val="F5C862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1" name="Text 19"/>
          <p:cNvSpPr/>
          <p:nvPr/>
        </p:nvSpPr>
        <p:spPr>
          <a:xfrm>
            <a:off x="8229600" y="3904488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2A35"/>
                </a:solidFill>
              </a:rPr>
              <a:t>!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57200" y="3813048"/>
            <a:ext cx="76809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בעיות יומיומיות משפיעות יותר מהטרדות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57200" y="4178808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320040" y="4617720"/>
            <a:ext cx="8503920" cy="256032"/>
          </a:xfrm>
          <a:prstGeom prst="rect">
            <a:avLst/>
          </a:prstGeom>
          <a:solidFill>
            <a:srgbClr val="0D6E8A"/>
          </a:solidFill>
          <a:ln w="12700">
            <a:solidFill>
              <a:srgbClr val="0D6E8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5" name="Text 23"/>
          <p:cNvSpPr/>
          <p:nvPr/>
        </p:nvSpPr>
        <p:spPr>
          <a:xfrm>
            <a:off x="457200" y="4636008"/>
            <a:ext cx="82296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📌  תחושת ביטחון </a:t>
            </a:r>
            <a:r>
              <a:rPr lang="en-US" sz="12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היא</a:t>
            </a: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מצטברת</a:t>
            </a:r>
            <a:endParaRPr lang="en-US" sz="1200" dirty="0"/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30CE6FE9-E04E-A1CB-BA54-13951AAD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868" t="15467"/>
          <a:stretch>
            <a:fillRect/>
          </a:stretch>
        </p:blipFill>
        <p:spPr>
          <a:xfrm>
            <a:off x="81775" y="109728"/>
            <a:ext cx="1874663" cy="49350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201168"/>
            <a:ext cx="8412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תחושת ביטחון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כללית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he-IL" sz="2400" b="1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פערים בין משיבות לסקר בעברית ובערבית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Chart 0"/>
          <p:cNvGraphicFramePr/>
          <p:nvPr>
            <p:extLst>
              <p:ext uri="{D42A27DB-BD31-4B8C-83A1-F6EECF244321}">
                <p14:modId xmlns:p14="http://schemas.microsoft.com/office/powerpoint/2010/main" val="4237312801"/>
              </p:ext>
            </p:extLst>
          </p:nvPr>
        </p:nvGraphicFramePr>
        <p:xfrm>
          <a:off x="365760" y="804672"/>
          <a:ext cx="8287586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18"/>
          <p:cNvSpPr/>
          <p:nvPr/>
        </p:nvSpPr>
        <p:spPr>
          <a:xfrm>
            <a:off x="365760" y="4846320"/>
            <a:ext cx="84124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9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סולם 1–5 | פער חצי-נקודה ומעלה — משמעותי סטטיסטית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64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E8A930"/>
          </a:solidFill>
          <a:ln w="12700">
            <a:solidFill>
              <a:srgbClr val="E8A930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3" name="Text 1"/>
          <p:cNvSpPr/>
          <p:nvPr/>
        </p:nvSpPr>
        <p:spPr>
          <a:xfrm>
            <a:off x="365760" y="109728"/>
            <a:ext cx="822960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6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תובנה</a:t>
            </a:r>
            <a:r>
              <a:rPr lang="en-US" sz="26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מרכזית</a:t>
            </a:r>
            <a:r>
              <a:rPr lang="en-US" sz="26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he-IL" sz="2600" b="1" dirty="0">
                <a:solidFill>
                  <a:srgbClr val="1A2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לגבי תחנות האוטובוס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526710" y="2229501"/>
            <a:ext cx="1874520" cy="1828800"/>
          </a:xfrm>
          <a:prstGeom prst="rect">
            <a:avLst/>
          </a:prstGeom>
          <a:solidFill>
            <a:srgbClr val="0D6E8A">
              <a:alpha val="80000"/>
            </a:srgbClr>
          </a:solidFill>
          <a:ln w="12700">
            <a:solidFill>
              <a:srgbClr val="0D6E8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2331720"/>
            <a:ext cx="594360" cy="5943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48640" y="3017520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שירות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548640" y="3342132"/>
            <a:ext cx="1874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2606040" y="2240280"/>
            <a:ext cx="1874520" cy="1828800"/>
          </a:xfrm>
          <a:prstGeom prst="rect">
            <a:avLst/>
          </a:prstGeom>
          <a:solidFill>
            <a:srgbClr val="E8A930">
              <a:alpha val="80000"/>
            </a:srgbClr>
          </a:solidFill>
          <a:ln w="12700">
            <a:solidFill>
              <a:srgbClr val="E8A93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20" y="2331720"/>
            <a:ext cx="594360" cy="5943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606040" y="3017520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סביבה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2606040" y="3314700"/>
            <a:ext cx="1874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4663440" y="2240280"/>
            <a:ext cx="1874520" cy="1828800"/>
          </a:xfrm>
          <a:prstGeom prst="rect">
            <a:avLst/>
          </a:prstGeom>
          <a:solidFill>
            <a:srgbClr val="E05C2A">
              <a:alpha val="80000"/>
            </a:srgbClr>
          </a:solidFill>
          <a:ln w="12700">
            <a:solidFill>
              <a:srgbClr val="E05C2A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331720"/>
            <a:ext cx="594360" cy="59436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555273" y="3750564"/>
            <a:ext cx="1982687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9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מיד</a:t>
            </a:r>
            <a:r>
              <a:rPr lang="he-IL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ע</a:t>
            </a:r>
            <a:r>
              <a:rPr lang="he-IL" sz="900" dirty="0">
                <a:solidFill>
                  <a:schemeClr val="bg1"/>
                </a:solidFill>
              </a:rPr>
              <a:t> מדויק מפחית חרדה וחוסר ודאות</a:t>
            </a:r>
          </a:p>
          <a:p>
            <a:pPr algn="r"/>
            <a:r>
              <a:rPr lang="he-IL" sz="900" dirty="0">
                <a:solidFill>
                  <a:schemeClr val="bg1"/>
                </a:solidFill>
              </a:rPr>
              <a:t> שילוט ברור- מחזק יכולת מהירה של התמצאות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he-IL" sz="900" dirty="0">
                <a:solidFill>
                  <a:schemeClr val="bg1"/>
                </a:solidFill>
              </a:rPr>
              <a:t> מידע לאן צריך לפנות במקרה של הטרדה</a:t>
            </a:r>
            <a:endParaRPr lang="en-US" sz="900" dirty="0"/>
          </a:p>
        </p:txBody>
      </p:sp>
      <p:sp>
        <p:nvSpPr>
          <p:cNvPr id="17" name="Text 12"/>
          <p:cNvSpPr/>
          <p:nvPr/>
        </p:nvSpPr>
        <p:spPr>
          <a:xfrm>
            <a:off x="4663440" y="3314700"/>
            <a:ext cx="1874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18" name="Shape 13"/>
          <p:cNvSpPr/>
          <p:nvPr/>
        </p:nvSpPr>
        <p:spPr>
          <a:xfrm>
            <a:off x="6720840" y="2240280"/>
            <a:ext cx="1874520" cy="1828800"/>
          </a:xfrm>
          <a:prstGeom prst="rect">
            <a:avLst/>
          </a:prstGeom>
          <a:solidFill>
            <a:srgbClr val="1A9AB5">
              <a:alpha val="80000"/>
            </a:srgbClr>
          </a:solidFill>
          <a:ln w="12700">
            <a:solidFill>
              <a:srgbClr val="1A9AB5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he-IL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331720"/>
            <a:ext cx="594360" cy="59436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717123" y="3017520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נוכחות</a:t>
            </a:r>
            <a:endParaRPr lang="en-US" sz="1800" b="1" dirty="0">
              <a:solidFill>
                <a:srgbClr val="FFFFFF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6724557" y="3335739"/>
            <a:ext cx="1874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22" name="Shape 16"/>
          <p:cNvSpPr/>
          <p:nvPr/>
        </p:nvSpPr>
        <p:spPr>
          <a:xfrm>
            <a:off x="320040" y="4297680"/>
            <a:ext cx="8503920" cy="548640"/>
          </a:xfrm>
          <a:prstGeom prst="rect">
            <a:avLst/>
          </a:prstGeom>
          <a:solidFill>
            <a:srgbClr val="0D6E8A"/>
          </a:solidFill>
          <a:ln w="12700">
            <a:solidFill>
              <a:srgbClr val="0D6E8A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23" name="Text 17"/>
          <p:cNvSpPr/>
          <p:nvPr/>
        </p:nvSpPr>
        <p:spPr>
          <a:xfrm>
            <a:off x="457200" y="43434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  כולם יחד יוצרים </a:t>
            </a:r>
            <a:r>
              <a:rPr lang="en-US" sz="14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תחושת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ביטחון</a:t>
            </a:r>
            <a:endParaRPr lang="en-US" sz="1400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3C5B18CC-FD9A-B167-7E29-EEB2DAF37B02}"/>
              </a:ext>
            </a:extLst>
          </p:cNvPr>
          <p:cNvSpPr txBox="1"/>
          <p:nvPr/>
        </p:nvSpPr>
        <p:spPr>
          <a:xfrm>
            <a:off x="320040" y="3636186"/>
            <a:ext cx="21559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100" dirty="0">
                <a:solidFill>
                  <a:schemeClr val="bg1"/>
                </a:solidFill>
              </a:rPr>
              <a:t>תחזוקה ניקיון התחנה והאוטובוס – מחזק תחושת של אזור ללא אלימות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CA7A86F8-20EF-3F1B-88AE-0F0B163EDA79}"/>
              </a:ext>
            </a:extLst>
          </p:cNvPr>
          <p:cNvSpPr txBox="1"/>
          <p:nvPr/>
        </p:nvSpPr>
        <p:spPr>
          <a:xfrm>
            <a:off x="2423160" y="3635443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200" dirty="0">
                <a:solidFill>
                  <a:schemeClr val="bg1"/>
                </a:solidFill>
              </a:rPr>
              <a:t> סככות המתנה עם חזיתות שקופות ותאורה מחזק תחושת שליטה במרחב</a:t>
            </a:r>
          </a:p>
        </p:txBody>
      </p:sp>
      <p:sp>
        <p:nvSpPr>
          <p:cNvPr id="36" name="Text 8">
            <a:extLst>
              <a:ext uri="{FF2B5EF4-FFF2-40B4-BE49-F238E27FC236}">
                <a16:creationId xmlns:a16="http://schemas.microsoft.com/office/drawing/2014/main" id="{3190DF43-101C-2391-6C59-259862B3E7BC}"/>
              </a:ext>
            </a:extLst>
          </p:cNvPr>
          <p:cNvSpPr/>
          <p:nvPr/>
        </p:nvSpPr>
        <p:spPr>
          <a:xfrm>
            <a:off x="4663440" y="2918460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he-IL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מידע</a:t>
            </a:r>
            <a:endParaRPr lang="en-US" sz="1800" dirty="0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76A29A82-43B6-9601-EE4B-D970A7035CD6}"/>
              </a:ext>
            </a:extLst>
          </p:cNvPr>
          <p:cNvSpPr txBox="1"/>
          <p:nvPr/>
        </p:nvSpPr>
        <p:spPr>
          <a:xfrm>
            <a:off x="6468450" y="3799216"/>
            <a:ext cx="22778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200" dirty="0">
                <a:solidFill>
                  <a:schemeClr val="bg1"/>
                </a:solidFill>
              </a:rPr>
              <a:t>מיקום תחנות באזור הומה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289</Words>
  <Application>Microsoft Office PowerPoint</Application>
  <PresentationFormat>‫הצגה על המסך (16:9)</PresentationFormat>
  <Paragraphs>67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Safety in Public Transport</dc:title>
  <dc:subject>PptxGenJS Presentation</dc:subject>
  <dc:creator>PptxGenJS</dc:creator>
  <cp:lastModifiedBy>Tamar Keinan</cp:lastModifiedBy>
  <cp:revision>9</cp:revision>
  <dcterms:created xsi:type="dcterms:W3CDTF">2026-05-05T10:11:06Z</dcterms:created>
  <dcterms:modified xsi:type="dcterms:W3CDTF">2026-05-26T09:02:16Z</dcterms:modified>
</cp:coreProperties>
</file>