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layout5.xml" ContentType="application/vnd.openxmlformats-officedocument.drawingml.diagramLayout+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44" r:id="rId2"/>
    <p:sldId id="345" r:id="rId3"/>
    <p:sldId id="351" r:id="rId4"/>
    <p:sldId id="353" r:id="rId5"/>
    <p:sldId id="354" r:id="rId6"/>
    <p:sldId id="355" r:id="rId7"/>
    <p:sldId id="359" r:id="rId8"/>
    <p:sldId id="356" r:id="rId9"/>
    <p:sldId id="347" r:id="rId10"/>
    <p:sldId id="357" r:id="rId11"/>
    <p:sldId id="324" r:id="rId12"/>
    <p:sldId id="360" r:id="rId13"/>
    <p:sldId id="343" r:id="rId14"/>
    <p:sldId id="308" r:id="rId15"/>
    <p:sldId id="309" r:id="rId16"/>
    <p:sldId id="307" r:id="rId17"/>
    <p:sldId id="310" r:id="rId18"/>
    <p:sldId id="318" r:id="rId19"/>
    <p:sldId id="276" r:id="rId20"/>
    <p:sldId id="277" r:id="rId21"/>
    <p:sldId id="270" r:id="rId22"/>
    <p:sldId id="361" r:id="rId23"/>
    <p:sldId id="302" r:id="rId24"/>
    <p:sldId id="362" r:id="rId25"/>
    <p:sldId id="312" r:id="rId26"/>
    <p:sldId id="363" r:id="rId27"/>
    <p:sldId id="358" r:id="rId28"/>
    <p:sldId id="350" r:id="rId29"/>
    <p:sldId id="256" r:id="rId30"/>
    <p:sldId id="314" r:id="rId31"/>
    <p:sldId id="315" r:id="rId32"/>
    <p:sldId id="257" r:id="rId33"/>
    <p:sldId id="258" r:id="rId34"/>
    <p:sldId id="266" r:id="rId35"/>
    <p:sldId id="269" r:id="rId36"/>
    <p:sldId id="346" r:id="rId37"/>
    <p:sldId id="352" r:id="rId38"/>
    <p:sldId id="348" r:id="rId39"/>
    <p:sldId id="349" r:id="rId40"/>
    <p:sldId id="274" r:id="rId41"/>
    <p:sldId id="271" r:id="rId42"/>
    <p:sldId id="283" r:id="rId43"/>
    <p:sldId id="273" r:id="rId44"/>
    <p:sldId id="282" r:id="rId45"/>
    <p:sldId id="311" r:id="rId46"/>
    <p:sldId id="303" r:id="rId47"/>
    <p:sldId id="304" r:id="rId48"/>
    <p:sldId id="327" r:id="rId49"/>
    <p:sldId id="328" r:id="rId50"/>
    <p:sldId id="329" r:id="rId51"/>
    <p:sldId id="330" r:id="rId52"/>
    <p:sldId id="331" r:id="rId53"/>
    <p:sldId id="332" r:id="rId54"/>
    <p:sldId id="333" r:id="rId55"/>
    <p:sldId id="334" r:id="rId56"/>
    <p:sldId id="335" r:id="rId57"/>
    <p:sldId id="336" r:id="rId58"/>
    <p:sldId id="337" r:id="rId59"/>
    <p:sldId id="339" r:id="rId60"/>
    <p:sldId id="340" r:id="rId61"/>
    <p:sldId id="341" r:id="rId62"/>
    <p:sldId id="305" r:id="rId63"/>
    <p:sldId id="320" r:id="rId64"/>
    <p:sldId id="261" r:id="rId65"/>
    <p:sldId id="342" r:id="rId66"/>
    <p:sldId id="306" r:id="rId67"/>
    <p:sldId id="31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95673" autoAdjust="0"/>
  </p:normalViewPr>
  <p:slideViewPr>
    <p:cSldViewPr>
      <p:cViewPr>
        <p:scale>
          <a:sx n="90" d="100"/>
          <a:sy n="90" d="100"/>
        </p:scale>
        <p:origin x="-792" y="-72"/>
      </p:cViewPr>
      <p:guideLst>
        <p:guide orient="horz" pos="2160"/>
        <p:guide pos="2880"/>
      </p:guideLst>
    </p:cSldViewPr>
  </p:slideViewPr>
  <p:outlineViewPr>
    <p:cViewPr>
      <p:scale>
        <a:sx n="33" d="100"/>
        <a:sy n="33" d="100"/>
      </p:scale>
      <p:origin x="0" y="11094"/>
    </p:cViewPr>
  </p:outlineViewPr>
  <p:notesTextViewPr>
    <p:cViewPr>
      <p:scale>
        <a:sx n="1" d="1"/>
        <a:sy n="1" d="1"/>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1AB9E-43C1-4F6D-B191-D24CA0688D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45DECF-B4CC-4457-B45E-3F1F5B11354A}">
      <dgm:prSet custT="1"/>
      <dgm:spPr/>
      <dgm:t>
        <a:bodyPr/>
        <a:lstStyle/>
        <a:p>
          <a:pPr rtl="0"/>
          <a:r>
            <a:rPr lang="en-US" sz="2400" smtClean="0"/>
            <a:t>Increase public transport </a:t>
          </a:r>
          <a:r>
            <a:rPr lang="en-US" sz="2400" b="1" smtClean="0"/>
            <a:t>ridership</a:t>
          </a:r>
          <a:r>
            <a:rPr lang="en-US" sz="2400" smtClean="0"/>
            <a:t> by providing </a:t>
          </a:r>
          <a:r>
            <a:rPr lang="en-US" sz="2400" b="1" smtClean="0"/>
            <a:t>many</a:t>
          </a:r>
          <a:r>
            <a:rPr lang="en-US" sz="2400" smtClean="0"/>
            <a:t> helpful tools</a:t>
          </a:r>
          <a:endParaRPr lang="en-US" sz="2400"/>
        </a:p>
      </dgm:t>
    </dgm:pt>
    <dgm:pt modelId="{76387D40-418C-454F-A165-EC75948901BC}" type="parTrans" cxnId="{4B834B7B-EE4A-40BC-87DE-A6B957564108}">
      <dgm:prSet/>
      <dgm:spPr/>
      <dgm:t>
        <a:bodyPr/>
        <a:lstStyle/>
        <a:p>
          <a:endParaRPr lang="en-US" sz="2000"/>
        </a:p>
      </dgm:t>
    </dgm:pt>
    <dgm:pt modelId="{AF98DD88-6A7E-4927-907A-E5C1C4CCA963}" type="sibTrans" cxnId="{4B834B7B-EE4A-40BC-87DE-A6B957564108}">
      <dgm:prSet/>
      <dgm:spPr/>
      <dgm:t>
        <a:bodyPr/>
        <a:lstStyle/>
        <a:p>
          <a:endParaRPr lang="en-US" sz="2000"/>
        </a:p>
      </dgm:t>
    </dgm:pt>
    <dgm:pt modelId="{FFDA0732-51E8-47BE-847A-7DB7E30200FE}">
      <dgm:prSet custT="1"/>
      <dgm:spPr/>
      <dgm:t>
        <a:bodyPr/>
        <a:lstStyle/>
        <a:p>
          <a:pPr rtl="0"/>
          <a:r>
            <a:rPr lang="en-US" sz="2400" smtClean="0"/>
            <a:t>Help </a:t>
          </a:r>
          <a:r>
            <a:rPr lang="en-US" sz="2400" b="1" smtClean="0"/>
            <a:t>new riders </a:t>
          </a:r>
          <a:r>
            <a:rPr lang="en-US" sz="2400" smtClean="0"/>
            <a:t>find out about transit </a:t>
          </a:r>
          <a:r>
            <a:rPr lang="en-US" sz="2400" b="1" smtClean="0"/>
            <a:t>options</a:t>
          </a:r>
          <a:endParaRPr lang="en-US" sz="2400"/>
        </a:p>
      </dgm:t>
    </dgm:pt>
    <dgm:pt modelId="{2D7A9961-FC46-4143-BFE1-2A2A807B58E8}" type="parTrans" cxnId="{5C912ECB-7C6A-4438-8BF2-72EDED1F440E}">
      <dgm:prSet/>
      <dgm:spPr/>
      <dgm:t>
        <a:bodyPr/>
        <a:lstStyle/>
        <a:p>
          <a:endParaRPr lang="en-US" sz="2000"/>
        </a:p>
      </dgm:t>
    </dgm:pt>
    <dgm:pt modelId="{DF7F574C-B9C0-435F-A61F-89FA1DED6DF1}" type="sibTrans" cxnId="{5C912ECB-7C6A-4438-8BF2-72EDED1F440E}">
      <dgm:prSet/>
      <dgm:spPr/>
      <dgm:t>
        <a:bodyPr/>
        <a:lstStyle/>
        <a:p>
          <a:endParaRPr lang="en-US" sz="2000"/>
        </a:p>
      </dgm:t>
    </dgm:pt>
    <dgm:pt modelId="{007FE9E1-5709-42D5-8F34-09C22E1C1481}">
      <dgm:prSet custT="1"/>
      <dgm:spPr/>
      <dgm:t>
        <a:bodyPr/>
        <a:lstStyle/>
        <a:p>
          <a:pPr rtl="0"/>
          <a:r>
            <a:rPr lang="en-US" sz="2400" b="1" smtClean="0"/>
            <a:t>Reduce the costs </a:t>
          </a:r>
          <a:r>
            <a:rPr lang="en-US" sz="2400" smtClean="0"/>
            <a:t>for individual agencies in serving their customers by complementing their tools</a:t>
          </a:r>
          <a:endParaRPr lang="en-US" sz="2400"/>
        </a:p>
      </dgm:t>
    </dgm:pt>
    <dgm:pt modelId="{1920002D-F111-4A6B-842D-4C0CB2B1240E}" type="parTrans" cxnId="{C076FBA4-5576-4D2C-985E-DAF3088162A5}">
      <dgm:prSet/>
      <dgm:spPr/>
      <dgm:t>
        <a:bodyPr/>
        <a:lstStyle/>
        <a:p>
          <a:endParaRPr lang="en-US" sz="2000"/>
        </a:p>
      </dgm:t>
    </dgm:pt>
    <dgm:pt modelId="{5BE7844B-F9FD-460C-B0EE-4C2FFA6E0C28}" type="sibTrans" cxnId="{C076FBA4-5576-4D2C-985E-DAF3088162A5}">
      <dgm:prSet/>
      <dgm:spPr/>
      <dgm:t>
        <a:bodyPr/>
        <a:lstStyle/>
        <a:p>
          <a:endParaRPr lang="en-US" sz="2000"/>
        </a:p>
      </dgm:t>
    </dgm:pt>
    <dgm:pt modelId="{66A67333-A872-483C-A88C-57D2BF906F3E}">
      <dgm:prSet custT="1"/>
      <dgm:spPr/>
      <dgm:t>
        <a:bodyPr/>
        <a:lstStyle/>
        <a:p>
          <a:pPr rtl="0"/>
          <a:r>
            <a:rPr lang="en-US" sz="2400" smtClean="0"/>
            <a:t>Make information on </a:t>
          </a:r>
          <a:r>
            <a:rPr lang="en-US" sz="2400" b="1" smtClean="0"/>
            <a:t>changes</a:t>
          </a:r>
          <a:r>
            <a:rPr lang="en-US" sz="2400" smtClean="0"/>
            <a:t> in lines or agencies </a:t>
          </a:r>
          <a:r>
            <a:rPr lang="en-US" sz="2400" b="1" smtClean="0"/>
            <a:t>easily available</a:t>
          </a:r>
          <a:endParaRPr lang="en-US" sz="2400"/>
        </a:p>
      </dgm:t>
    </dgm:pt>
    <dgm:pt modelId="{706C1CD5-4080-4DDC-A199-EE133886E77E}" type="parTrans" cxnId="{097E1098-747F-43A9-A60D-20FD946A38C8}">
      <dgm:prSet/>
      <dgm:spPr/>
      <dgm:t>
        <a:bodyPr/>
        <a:lstStyle/>
        <a:p>
          <a:endParaRPr lang="en-US" sz="2000"/>
        </a:p>
      </dgm:t>
    </dgm:pt>
    <dgm:pt modelId="{E263FEE4-4BCF-439D-93F1-BE65DB531F72}" type="sibTrans" cxnId="{097E1098-747F-43A9-A60D-20FD946A38C8}">
      <dgm:prSet/>
      <dgm:spPr/>
      <dgm:t>
        <a:bodyPr/>
        <a:lstStyle/>
        <a:p>
          <a:endParaRPr lang="en-US" sz="2000"/>
        </a:p>
      </dgm:t>
    </dgm:pt>
    <dgm:pt modelId="{EF78AF50-19A5-4373-8667-2E3DAA77A014}">
      <dgm:prSet custT="1"/>
      <dgm:spPr/>
      <dgm:t>
        <a:bodyPr/>
        <a:lstStyle/>
        <a:p>
          <a:pPr rtl="0"/>
          <a:r>
            <a:rPr lang="en-US" sz="2400" smtClean="0"/>
            <a:t>Attract </a:t>
          </a:r>
          <a:r>
            <a:rPr lang="en-US" sz="2400" b="1" smtClean="0"/>
            <a:t>publicity</a:t>
          </a:r>
          <a:r>
            <a:rPr lang="en-US" sz="2400" smtClean="0"/>
            <a:t> and cultivate community support for transit</a:t>
          </a:r>
          <a:endParaRPr lang="en-US" sz="2400"/>
        </a:p>
      </dgm:t>
    </dgm:pt>
    <dgm:pt modelId="{B12A65DF-4B62-467F-A173-B6619A044B08}" type="parTrans" cxnId="{FC29180C-58F6-49EE-8C20-1D557BA5300D}">
      <dgm:prSet/>
      <dgm:spPr/>
      <dgm:t>
        <a:bodyPr/>
        <a:lstStyle/>
        <a:p>
          <a:endParaRPr lang="en-US" sz="2000"/>
        </a:p>
      </dgm:t>
    </dgm:pt>
    <dgm:pt modelId="{CE4E5FB8-A049-4368-90D3-664C6E6591A7}" type="sibTrans" cxnId="{FC29180C-58F6-49EE-8C20-1D557BA5300D}">
      <dgm:prSet/>
      <dgm:spPr/>
      <dgm:t>
        <a:bodyPr/>
        <a:lstStyle/>
        <a:p>
          <a:endParaRPr lang="en-US" sz="2000"/>
        </a:p>
      </dgm:t>
    </dgm:pt>
    <dgm:pt modelId="{2AE27739-1BA4-46D3-8304-2780FE374D74}">
      <dgm:prSet custT="1"/>
      <dgm:spPr/>
      <dgm:t>
        <a:bodyPr/>
        <a:lstStyle/>
        <a:p>
          <a:pPr rtl="0"/>
          <a:r>
            <a:rPr lang="en-US" sz="2400" smtClean="0"/>
            <a:t>Improve service with rider feedback – </a:t>
          </a:r>
          <a:r>
            <a:rPr lang="en-US" sz="2400" b="1" smtClean="0"/>
            <a:t>no</a:t>
          </a:r>
          <a:r>
            <a:rPr lang="en-US" sz="2400" smtClean="0"/>
            <a:t> </a:t>
          </a:r>
          <a:r>
            <a:rPr lang="en-US" sz="2400" b="1" smtClean="0"/>
            <a:t>inspectors </a:t>
          </a:r>
          <a:r>
            <a:rPr lang="en-US" sz="2400" smtClean="0"/>
            <a:t>needed</a:t>
          </a:r>
          <a:endParaRPr lang="en-US" sz="2400"/>
        </a:p>
      </dgm:t>
    </dgm:pt>
    <dgm:pt modelId="{2E540D97-25FD-45DA-B2C9-1683D5B2F4D0}" type="parTrans" cxnId="{D0601553-0DEA-443B-9770-D48D93904699}">
      <dgm:prSet/>
      <dgm:spPr/>
      <dgm:t>
        <a:bodyPr/>
        <a:lstStyle/>
        <a:p>
          <a:endParaRPr lang="en-US" sz="2000"/>
        </a:p>
      </dgm:t>
    </dgm:pt>
    <dgm:pt modelId="{B8D14FA1-F0EF-4624-AB0E-7DA42BC18177}" type="sibTrans" cxnId="{D0601553-0DEA-443B-9770-D48D93904699}">
      <dgm:prSet/>
      <dgm:spPr/>
      <dgm:t>
        <a:bodyPr/>
        <a:lstStyle/>
        <a:p>
          <a:endParaRPr lang="en-US" sz="2000"/>
        </a:p>
      </dgm:t>
    </dgm:pt>
    <dgm:pt modelId="{6DC80462-9185-4BB0-A54C-AA6EF5385597}" type="pres">
      <dgm:prSet presAssocID="{E5E1AB9E-43C1-4F6D-B191-D24CA0688DA3}" presName="linear" presStyleCnt="0">
        <dgm:presLayoutVars>
          <dgm:animLvl val="lvl"/>
          <dgm:resizeHandles val="exact"/>
        </dgm:presLayoutVars>
      </dgm:prSet>
      <dgm:spPr/>
      <dgm:t>
        <a:bodyPr/>
        <a:lstStyle/>
        <a:p>
          <a:endParaRPr lang="en-US"/>
        </a:p>
      </dgm:t>
    </dgm:pt>
    <dgm:pt modelId="{959474A1-D6C4-42BC-9FB4-BA76D253D8C7}" type="pres">
      <dgm:prSet presAssocID="{3F45DECF-B4CC-4457-B45E-3F1F5B11354A}" presName="parentText" presStyleLbl="node1" presStyleIdx="0" presStyleCnt="6">
        <dgm:presLayoutVars>
          <dgm:chMax val="0"/>
          <dgm:bulletEnabled val="1"/>
        </dgm:presLayoutVars>
      </dgm:prSet>
      <dgm:spPr/>
      <dgm:t>
        <a:bodyPr/>
        <a:lstStyle/>
        <a:p>
          <a:endParaRPr lang="en-US"/>
        </a:p>
      </dgm:t>
    </dgm:pt>
    <dgm:pt modelId="{8358A2E2-78E8-4FC0-94AF-EDDA7565E735}" type="pres">
      <dgm:prSet presAssocID="{AF98DD88-6A7E-4927-907A-E5C1C4CCA963}" presName="spacer" presStyleCnt="0"/>
      <dgm:spPr/>
    </dgm:pt>
    <dgm:pt modelId="{FDD976FE-2BCD-44CB-815C-22257C5255B0}" type="pres">
      <dgm:prSet presAssocID="{FFDA0732-51E8-47BE-847A-7DB7E30200FE}" presName="parentText" presStyleLbl="node1" presStyleIdx="1" presStyleCnt="6">
        <dgm:presLayoutVars>
          <dgm:chMax val="0"/>
          <dgm:bulletEnabled val="1"/>
        </dgm:presLayoutVars>
      </dgm:prSet>
      <dgm:spPr/>
      <dgm:t>
        <a:bodyPr/>
        <a:lstStyle/>
        <a:p>
          <a:endParaRPr lang="en-US"/>
        </a:p>
      </dgm:t>
    </dgm:pt>
    <dgm:pt modelId="{035A4ED0-70B7-4BD1-A5AF-F8FD9C0B4111}" type="pres">
      <dgm:prSet presAssocID="{DF7F574C-B9C0-435F-A61F-89FA1DED6DF1}" presName="spacer" presStyleCnt="0"/>
      <dgm:spPr/>
    </dgm:pt>
    <dgm:pt modelId="{874F6087-5A7A-4E39-84AF-A216F2B31CC8}" type="pres">
      <dgm:prSet presAssocID="{007FE9E1-5709-42D5-8F34-09C22E1C1481}" presName="parentText" presStyleLbl="node1" presStyleIdx="2" presStyleCnt="6">
        <dgm:presLayoutVars>
          <dgm:chMax val="0"/>
          <dgm:bulletEnabled val="1"/>
        </dgm:presLayoutVars>
      </dgm:prSet>
      <dgm:spPr/>
      <dgm:t>
        <a:bodyPr/>
        <a:lstStyle/>
        <a:p>
          <a:endParaRPr lang="en-US"/>
        </a:p>
      </dgm:t>
    </dgm:pt>
    <dgm:pt modelId="{CB5FBD7D-30EB-4A58-9DB0-4A2AD12AA20D}" type="pres">
      <dgm:prSet presAssocID="{5BE7844B-F9FD-460C-B0EE-4C2FFA6E0C28}" presName="spacer" presStyleCnt="0"/>
      <dgm:spPr/>
    </dgm:pt>
    <dgm:pt modelId="{227C1188-E93B-4D73-A526-C827A6CAC56C}" type="pres">
      <dgm:prSet presAssocID="{66A67333-A872-483C-A88C-57D2BF906F3E}" presName="parentText" presStyleLbl="node1" presStyleIdx="3" presStyleCnt="6">
        <dgm:presLayoutVars>
          <dgm:chMax val="0"/>
          <dgm:bulletEnabled val="1"/>
        </dgm:presLayoutVars>
      </dgm:prSet>
      <dgm:spPr/>
      <dgm:t>
        <a:bodyPr/>
        <a:lstStyle/>
        <a:p>
          <a:endParaRPr lang="en-US"/>
        </a:p>
      </dgm:t>
    </dgm:pt>
    <dgm:pt modelId="{8DFC0B85-663F-4328-B030-B175AE762634}" type="pres">
      <dgm:prSet presAssocID="{E263FEE4-4BCF-439D-93F1-BE65DB531F72}" presName="spacer" presStyleCnt="0"/>
      <dgm:spPr/>
    </dgm:pt>
    <dgm:pt modelId="{42CE84B3-4EF3-4BF1-A1FE-794DCACF0B69}" type="pres">
      <dgm:prSet presAssocID="{EF78AF50-19A5-4373-8667-2E3DAA77A014}" presName="parentText" presStyleLbl="node1" presStyleIdx="4" presStyleCnt="6">
        <dgm:presLayoutVars>
          <dgm:chMax val="0"/>
          <dgm:bulletEnabled val="1"/>
        </dgm:presLayoutVars>
      </dgm:prSet>
      <dgm:spPr/>
      <dgm:t>
        <a:bodyPr/>
        <a:lstStyle/>
        <a:p>
          <a:endParaRPr lang="en-US"/>
        </a:p>
      </dgm:t>
    </dgm:pt>
    <dgm:pt modelId="{7560AEFB-8159-48A2-B69B-A21017CD3177}" type="pres">
      <dgm:prSet presAssocID="{CE4E5FB8-A049-4368-90D3-664C6E6591A7}" presName="spacer" presStyleCnt="0"/>
      <dgm:spPr/>
    </dgm:pt>
    <dgm:pt modelId="{9BECE89C-26E3-4348-837C-1BE3A283CE07}" type="pres">
      <dgm:prSet presAssocID="{2AE27739-1BA4-46D3-8304-2780FE374D74}" presName="parentText" presStyleLbl="node1" presStyleIdx="5" presStyleCnt="6">
        <dgm:presLayoutVars>
          <dgm:chMax val="0"/>
          <dgm:bulletEnabled val="1"/>
        </dgm:presLayoutVars>
      </dgm:prSet>
      <dgm:spPr/>
      <dgm:t>
        <a:bodyPr/>
        <a:lstStyle/>
        <a:p>
          <a:endParaRPr lang="en-US"/>
        </a:p>
      </dgm:t>
    </dgm:pt>
  </dgm:ptLst>
  <dgm:cxnLst>
    <dgm:cxn modelId="{069A5FA9-1E5B-48AC-9CF4-A09960DDBEAD}" type="presOf" srcId="{E5E1AB9E-43C1-4F6D-B191-D24CA0688DA3}" destId="{6DC80462-9185-4BB0-A54C-AA6EF5385597}" srcOrd="0" destOrd="0" presId="urn:microsoft.com/office/officeart/2005/8/layout/vList2"/>
    <dgm:cxn modelId="{D0601553-0DEA-443B-9770-D48D93904699}" srcId="{E5E1AB9E-43C1-4F6D-B191-D24CA0688DA3}" destId="{2AE27739-1BA4-46D3-8304-2780FE374D74}" srcOrd="5" destOrd="0" parTransId="{2E540D97-25FD-45DA-B2C9-1683D5B2F4D0}" sibTransId="{B8D14FA1-F0EF-4624-AB0E-7DA42BC18177}"/>
    <dgm:cxn modelId="{73EF692D-9EDF-426C-BC13-1500D152A63A}" type="presOf" srcId="{EF78AF50-19A5-4373-8667-2E3DAA77A014}" destId="{42CE84B3-4EF3-4BF1-A1FE-794DCACF0B69}" srcOrd="0" destOrd="0" presId="urn:microsoft.com/office/officeart/2005/8/layout/vList2"/>
    <dgm:cxn modelId="{3E38328A-D549-4C05-8A93-94CFF1533ED2}" type="presOf" srcId="{3F45DECF-B4CC-4457-B45E-3F1F5B11354A}" destId="{959474A1-D6C4-42BC-9FB4-BA76D253D8C7}" srcOrd="0" destOrd="0" presId="urn:microsoft.com/office/officeart/2005/8/layout/vList2"/>
    <dgm:cxn modelId="{31C925D4-5C65-4632-84E5-ED886AF3C9AA}" type="presOf" srcId="{FFDA0732-51E8-47BE-847A-7DB7E30200FE}" destId="{FDD976FE-2BCD-44CB-815C-22257C5255B0}" srcOrd="0" destOrd="0" presId="urn:microsoft.com/office/officeart/2005/8/layout/vList2"/>
    <dgm:cxn modelId="{C076FBA4-5576-4D2C-985E-DAF3088162A5}" srcId="{E5E1AB9E-43C1-4F6D-B191-D24CA0688DA3}" destId="{007FE9E1-5709-42D5-8F34-09C22E1C1481}" srcOrd="2" destOrd="0" parTransId="{1920002D-F111-4A6B-842D-4C0CB2B1240E}" sibTransId="{5BE7844B-F9FD-460C-B0EE-4C2FFA6E0C28}"/>
    <dgm:cxn modelId="{4E3644E3-CD9C-46EF-9B7E-018EF6428E96}" type="presOf" srcId="{66A67333-A872-483C-A88C-57D2BF906F3E}" destId="{227C1188-E93B-4D73-A526-C827A6CAC56C}" srcOrd="0" destOrd="0" presId="urn:microsoft.com/office/officeart/2005/8/layout/vList2"/>
    <dgm:cxn modelId="{4B834B7B-EE4A-40BC-87DE-A6B957564108}" srcId="{E5E1AB9E-43C1-4F6D-B191-D24CA0688DA3}" destId="{3F45DECF-B4CC-4457-B45E-3F1F5B11354A}" srcOrd="0" destOrd="0" parTransId="{76387D40-418C-454F-A165-EC75948901BC}" sibTransId="{AF98DD88-6A7E-4927-907A-E5C1C4CCA963}"/>
    <dgm:cxn modelId="{FC29180C-58F6-49EE-8C20-1D557BA5300D}" srcId="{E5E1AB9E-43C1-4F6D-B191-D24CA0688DA3}" destId="{EF78AF50-19A5-4373-8667-2E3DAA77A014}" srcOrd="4" destOrd="0" parTransId="{B12A65DF-4B62-467F-A173-B6619A044B08}" sibTransId="{CE4E5FB8-A049-4368-90D3-664C6E6591A7}"/>
    <dgm:cxn modelId="{097E1098-747F-43A9-A60D-20FD946A38C8}" srcId="{E5E1AB9E-43C1-4F6D-B191-D24CA0688DA3}" destId="{66A67333-A872-483C-A88C-57D2BF906F3E}" srcOrd="3" destOrd="0" parTransId="{706C1CD5-4080-4DDC-A199-EE133886E77E}" sibTransId="{E263FEE4-4BCF-439D-93F1-BE65DB531F72}"/>
    <dgm:cxn modelId="{5C912ECB-7C6A-4438-8BF2-72EDED1F440E}" srcId="{E5E1AB9E-43C1-4F6D-B191-D24CA0688DA3}" destId="{FFDA0732-51E8-47BE-847A-7DB7E30200FE}" srcOrd="1" destOrd="0" parTransId="{2D7A9961-FC46-4143-BFE1-2A2A807B58E8}" sibTransId="{DF7F574C-B9C0-435F-A61F-89FA1DED6DF1}"/>
    <dgm:cxn modelId="{433074A3-6EFF-440A-83D2-F346A374113E}" type="presOf" srcId="{007FE9E1-5709-42D5-8F34-09C22E1C1481}" destId="{874F6087-5A7A-4E39-84AF-A216F2B31CC8}" srcOrd="0" destOrd="0" presId="urn:microsoft.com/office/officeart/2005/8/layout/vList2"/>
    <dgm:cxn modelId="{70B1C05D-08A2-4E50-BF7D-C40F5EF0D92D}" type="presOf" srcId="{2AE27739-1BA4-46D3-8304-2780FE374D74}" destId="{9BECE89C-26E3-4348-837C-1BE3A283CE07}" srcOrd="0" destOrd="0" presId="urn:microsoft.com/office/officeart/2005/8/layout/vList2"/>
    <dgm:cxn modelId="{1EE1942C-1E73-4348-AFC6-9B244709DC41}" type="presParOf" srcId="{6DC80462-9185-4BB0-A54C-AA6EF5385597}" destId="{959474A1-D6C4-42BC-9FB4-BA76D253D8C7}" srcOrd="0" destOrd="0" presId="urn:microsoft.com/office/officeart/2005/8/layout/vList2"/>
    <dgm:cxn modelId="{0F03BFEF-2E7D-45DB-8967-E2B3A27F2996}" type="presParOf" srcId="{6DC80462-9185-4BB0-A54C-AA6EF5385597}" destId="{8358A2E2-78E8-4FC0-94AF-EDDA7565E735}" srcOrd="1" destOrd="0" presId="urn:microsoft.com/office/officeart/2005/8/layout/vList2"/>
    <dgm:cxn modelId="{6D842ADE-7BB3-4832-A90E-8C9C25F62FF7}" type="presParOf" srcId="{6DC80462-9185-4BB0-A54C-AA6EF5385597}" destId="{FDD976FE-2BCD-44CB-815C-22257C5255B0}" srcOrd="2" destOrd="0" presId="urn:microsoft.com/office/officeart/2005/8/layout/vList2"/>
    <dgm:cxn modelId="{A8F55973-1E13-4C08-98DA-08EE324883E1}" type="presParOf" srcId="{6DC80462-9185-4BB0-A54C-AA6EF5385597}" destId="{035A4ED0-70B7-4BD1-A5AF-F8FD9C0B4111}" srcOrd="3" destOrd="0" presId="urn:microsoft.com/office/officeart/2005/8/layout/vList2"/>
    <dgm:cxn modelId="{609F1542-6183-4FF0-83A7-D87A8B83161A}" type="presParOf" srcId="{6DC80462-9185-4BB0-A54C-AA6EF5385597}" destId="{874F6087-5A7A-4E39-84AF-A216F2B31CC8}" srcOrd="4" destOrd="0" presId="urn:microsoft.com/office/officeart/2005/8/layout/vList2"/>
    <dgm:cxn modelId="{82A0D180-A6AB-4E56-B5A9-470C866102BD}" type="presParOf" srcId="{6DC80462-9185-4BB0-A54C-AA6EF5385597}" destId="{CB5FBD7D-30EB-4A58-9DB0-4A2AD12AA20D}" srcOrd="5" destOrd="0" presId="urn:microsoft.com/office/officeart/2005/8/layout/vList2"/>
    <dgm:cxn modelId="{DF5C6F9C-F434-4A4E-8C30-FD48682A8818}" type="presParOf" srcId="{6DC80462-9185-4BB0-A54C-AA6EF5385597}" destId="{227C1188-E93B-4D73-A526-C827A6CAC56C}" srcOrd="6" destOrd="0" presId="urn:microsoft.com/office/officeart/2005/8/layout/vList2"/>
    <dgm:cxn modelId="{AF6430F8-F634-4CA3-8147-F67B9F12C90C}" type="presParOf" srcId="{6DC80462-9185-4BB0-A54C-AA6EF5385597}" destId="{8DFC0B85-663F-4328-B030-B175AE762634}" srcOrd="7" destOrd="0" presId="urn:microsoft.com/office/officeart/2005/8/layout/vList2"/>
    <dgm:cxn modelId="{A7D5AAAD-9342-427F-8A7B-6C379F8B415E}" type="presParOf" srcId="{6DC80462-9185-4BB0-A54C-AA6EF5385597}" destId="{42CE84B3-4EF3-4BF1-A1FE-794DCACF0B69}" srcOrd="8" destOrd="0" presId="urn:microsoft.com/office/officeart/2005/8/layout/vList2"/>
    <dgm:cxn modelId="{574A9162-4122-4E80-BF98-78BEC8F4C816}" type="presParOf" srcId="{6DC80462-9185-4BB0-A54C-AA6EF5385597}" destId="{7560AEFB-8159-48A2-B69B-A21017CD3177}" srcOrd="9" destOrd="0" presId="urn:microsoft.com/office/officeart/2005/8/layout/vList2"/>
    <dgm:cxn modelId="{61D13FBB-774F-4E96-A257-BD3E4B0FEF1F}" type="presParOf" srcId="{6DC80462-9185-4BB0-A54C-AA6EF5385597}" destId="{9BECE89C-26E3-4348-837C-1BE3A283CE07}"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1FFFEA-8260-438A-A5ED-4C660B537689}" type="doc">
      <dgm:prSet loTypeId="urn:microsoft.com/office/officeart/2005/8/layout/pyramid2" loCatId="pyramid" qsTypeId="urn:microsoft.com/office/officeart/2005/8/quickstyle/3d3" qsCatId="3D" csTypeId="urn:microsoft.com/office/officeart/2005/8/colors/accent3_2" csCatId="accent3" phldr="1"/>
      <dgm:spPr/>
      <dgm:t>
        <a:bodyPr/>
        <a:lstStyle/>
        <a:p>
          <a:endParaRPr lang="en-US"/>
        </a:p>
      </dgm:t>
    </dgm:pt>
    <dgm:pt modelId="{1AA025BA-7A7E-41E7-A4CD-965CAD65FBD1}">
      <dgm:prSet>
        <dgm:style>
          <a:lnRef idx="0">
            <a:schemeClr val="accent5"/>
          </a:lnRef>
          <a:fillRef idx="3">
            <a:schemeClr val="accent5"/>
          </a:fillRef>
          <a:effectRef idx="3">
            <a:schemeClr val="accent5"/>
          </a:effectRef>
          <a:fontRef idx="minor">
            <a:schemeClr val="lt1"/>
          </a:fontRef>
        </dgm:style>
      </dgm:prSet>
      <dgm:spPr/>
      <dgm:t>
        <a:bodyPr/>
        <a:lstStyle/>
        <a:p>
          <a:pPr rtl="1"/>
          <a:r>
            <a:rPr lang="he-IL" dirty="0" smtClean="0">
              <a:solidFill>
                <a:schemeClr val="bg1"/>
              </a:solidFill>
            </a:rPr>
            <a:t>לשימוש פנימי</a:t>
          </a:r>
          <a:endParaRPr lang="en-US" dirty="0">
            <a:solidFill>
              <a:schemeClr val="bg1"/>
            </a:solidFill>
          </a:endParaRPr>
        </a:p>
      </dgm:t>
    </dgm:pt>
    <dgm:pt modelId="{90C2A23E-A51F-4905-9AC8-37D09B10D47A}" type="parTrans" cxnId="{7D185272-2E3F-4255-AF51-95B248208988}">
      <dgm:prSet/>
      <dgm:spPr/>
      <dgm:t>
        <a:bodyPr/>
        <a:lstStyle/>
        <a:p>
          <a:endParaRPr lang="en-US"/>
        </a:p>
      </dgm:t>
    </dgm:pt>
    <dgm:pt modelId="{107CD6AF-C347-4AD6-8C88-F8421D73AA5F}" type="sibTrans" cxnId="{7D185272-2E3F-4255-AF51-95B248208988}">
      <dgm:prSet/>
      <dgm:spPr/>
      <dgm:t>
        <a:bodyPr/>
        <a:lstStyle/>
        <a:p>
          <a:endParaRPr lang="en-US"/>
        </a:p>
      </dgm:t>
    </dgm:pt>
    <dgm:pt modelId="{0A67522A-4D0F-4C01-BB51-C5D0A52C0F71}">
      <dgm:prSet>
        <dgm:style>
          <a:lnRef idx="0">
            <a:schemeClr val="accent5"/>
          </a:lnRef>
          <a:fillRef idx="3">
            <a:schemeClr val="accent5"/>
          </a:fillRef>
          <a:effectRef idx="3">
            <a:schemeClr val="accent5"/>
          </a:effectRef>
          <a:fontRef idx="minor">
            <a:schemeClr val="lt1"/>
          </a:fontRef>
        </dgm:style>
      </dgm:prSet>
      <dgm:spPr/>
      <dgm:t>
        <a:bodyPr/>
        <a:lstStyle/>
        <a:p>
          <a:pPr rtl="1"/>
          <a:r>
            <a:rPr lang="en-US" dirty="0" smtClean="0">
              <a:solidFill>
                <a:schemeClr val="bg1"/>
              </a:solidFill>
            </a:rPr>
            <a:t>GTFS</a:t>
          </a:r>
          <a:r>
            <a:rPr lang="he-IL" dirty="0" smtClean="0">
              <a:solidFill>
                <a:schemeClr val="bg1"/>
              </a:solidFill>
            </a:rPr>
            <a:t> </a:t>
          </a:r>
          <a:r>
            <a:rPr lang="en-US" dirty="0" smtClean="0">
              <a:solidFill>
                <a:schemeClr val="bg1"/>
              </a:solidFill>
            </a:rPr>
            <a:t> </a:t>
          </a:r>
          <a:r>
            <a:rPr lang="he-IL" dirty="0" smtClean="0">
              <a:solidFill>
                <a:schemeClr val="bg1"/>
              </a:solidFill>
            </a:rPr>
            <a:t>פתוח לציבור </a:t>
          </a:r>
          <a:endParaRPr lang="en-US" dirty="0">
            <a:solidFill>
              <a:schemeClr val="bg1"/>
            </a:solidFill>
          </a:endParaRPr>
        </a:p>
      </dgm:t>
    </dgm:pt>
    <dgm:pt modelId="{77AC8354-9D99-4895-9053-D8E9C172521D}" type="parTrans" cxnId="{68672FCF-974D-4F39-A473-E1DF6FEC25BF}">
      <dgm:prSet/>
      <dgm:spPr/>
      <dgm:t>
        <a:bodyPr/>
        <a:lstStyle/>
        <a:p>
          <a:endParaRPr lang="en-US"/>
        </a:p>
      </dgm:t>
    </dgm:pt>
    <dgm:pt modelId="{E243DEBE-3D89-4AB4-8D6B-F549010BC1CC}" type="sibTrans" cxnId="{68672FCF-974D-4F39-A473-E1DF6FEC25BF}">
      <dgm:prSet/>
      <dgm:spPr/>
      <dgm:t>
        <a:bodyPr/>
        <a:lstStyle/>
        <a:p>
          <a:endParaRPr lang="en-US"/>
        </a:p>
      </dgm:t>
    </dgm:pt>
    <dgm:pt modelId="{610D3744-49F8-4CB0-97DA-407D5CC81FA7}">
      <dgm:prSet>
        <dgm:style>
          <a:lnRef idx="0">
            <a:schemeClr val="accent5"/>
          </a:lnRef>
          <a:fillRef idx="3">
            <a:schemeClr val="accent5"/>
          </a:fillRef>
          <a:effectRef idx="3">
            <a:schemeClr val="accent5"/>
          </a:effectRef>
          <a:fontRef idx="minor">
            <a:schemeClr val="lt1"/>
          </a:fontRef>
        </dgm:style>
      </dgm:prSet>
      <dgm:spPr/>
      <dgm:t>
        <a:bodyPr/>
        <a:lstStyle/>
        <a:p>
          <a:pPr rtl="1"/>
          <a:r>
            <a:rPr lang="en-US" dirty="0" smtClean="0">
              <a:solidFill>
                <a:schemeClr val="bg1"/>
              </a:solidFill>
            </a:rPr>
            <a:t>GTFS</a:t>
          </a:r>
          <a:r>
            <a:rPr lang="he-IL" dirty="0" smtClean="0">
              <a:solidFill>
                <a:schemeClr val="bg1"/>
              </a:solidFill>
            </a:rPr>
            <a:t> </a:t>
          </a:r>
          <a:r>
            <a:rPr lang="en-US" dirty="0" smtClean="0">
              <a:solidFill>
                <a:schemeClr val="bg1"/>
              </a:solidFill>
            </a:rPr>
            <a:t> </a:t>
          </a:r>
          <a:r>
            <a:rPr lang="he-IL" dirty="0" smtClean="0">
              <a:solidFill>
                <a:schemeClr val="bg1"/>
              </a:solidFill>
            </a:rPr>
            <a:t>פתוח לציבור והסכם עם </a:t>
          </a:r>
          <a:r>
            <a:rPr lang="en-US" dirty="0" smtClean="0">
              <a:solidFill>
                <a:schemeClr val="bg1"/>
              </a:solidFill>
            </a:rPr>
            <a:t>Google </a:t>
          </a:r>
          <a:endParaRPr lang="en-US" dirty="0">
            <a:solidFill>
              <a:schemeClr val="bg1"/>
            </a:solidFill>
          </a:endParaRPr>
        </a:p>
      </dgm:t>
    </dgm:pt>
    <dgm:pt modelId="{F37F764E-07FE-43C4-897B-0A0F8B32CB17}" type="parTrans" cxnId="{011103DA-793F-42E1-A3F6-C26117F59EF3}">
      <dgm:prSet/>
      <dgm:spPr/>
      <dgm:t>
        <a:bodyPr/>
        <a:lstStyle/>
        <a:p>
          <a:endParaRPr lang="en-US"/>
        </a:p>
      </dgm:t>
    </dgm:pt>
    <dgm:pt modelId="{982DC36D-6F8D-48DB-8B9C-72BFC40B8428}" type="sibTrans" cxnId="{011103DA-793F-42E1-A3F6-C26117F59EF3}">
      <dgm:prSet/>
      <dgm:spPr/>
      <dgm:t>
        <a:bodyPr/>
        <a:lstStyle/>
        <a:p>
          <a:endParaRPr lang="en-US"/>
        </a:p>
      </dgm:t>
    </dgm:pt>
    <dgm:pt modelId="{1A480ADD-178B-4E10-966C-A5FBC3E64C21}" type="pres">
      <dgm:prSet presAssocID="{371FFFEA-8260-438A-A5ED-4C660B537689}" presName="compositeShape" presStyleCnt="0">
        <dgm:presLayoutVars>
          <dgm:dir/>
          <dgm:resizeHandles/>
        </dgm:presLayoutVars>
      </dgm:prSet>
      <dgm:spPr/>
      <dgm:t>
        <a:bodyPr/>
        <a:lstStyle/>
        <a:p>
          <a:endParaRPr lang="en-US"/>
        </a:p>
      </dgm:t>
    </dgm:pt>
    <dgm:pt modelId="{BC2DE552-0262-4A4B-A9AD-0C526F99C8E4}" type="pres">
      <dgm:prSet presAssocID="{371FFFEA-8260-438A-A5ED-4C660B537689}" presName="pyramid" presStyleLbl="node1" presStyleIdx="0" presStyleCnt="1"/>
      <dgm:spPr>
        <a:gradFill rotWithShape="0">
          <a:gsLst>
            <a:gs pos="0">
              <a:srgbClr val="DDEBCF"/>
            </a:gs>
            <a:gs pos="76000">
              <a:srgbClr val="00B050"/>
            </a:gs>
            <a:gs pos="100000">
              <a:srgbClr val="156B13"/>
            </a:gs>
          </a:gsLst>
          <a:lin ang="5400000" scaled="1"/>
        </a:gradFill>
        <a:effectLst>
          <a:outerShdw blurRad="406400" dist="317500" dir="2700000" sx="103000" sy="103000" algn="tl" rotWithShape="0">
            <a:prstClr val="black">
              <a:alpha val="40000"/>
            </a:prstClr>
          </a:outerShdw>
        </a:effectLst>
      </dgm:spPr>
      <dgm:t>
        <a:bodyPr/>
        <a:lstStyle/>
        <a:p>
          <a:endParaRPr lang="en-US"/>
        </a:p>
      </dgm:t>
    </dgm:pt>
    <dgm:pt modelId="{4C99F2A0-ACB8-4E57-A2ED-CCDCB4EB4454}" type="pres">
      <dgm:prSet presAssocID="{371FFFEA-8260-438A-A5ED-4C660B537689}" presName="theList" presStyleCnt="0"/>
      <dgm:spPr/>
    </dgm:pt>
    <dgm:pt modelId="{211927C3-4A26-4C78-9C00-D4EED8BB1CAC}" type="pres">
      <dgm:prSet presAssocID="{1AA025BA-7A7E-41E7-A4CD-965CAD65FBD1}" presName="aNode" presStyleLbl="fgAcc1" presStyleIdx="0" presStyleCnt="3">
        <dgm:presLayoutVars>
          <dgm:bulletEnabled val="1"/>
        </dgm:presLayoutVars>
      </dgm:prSet>
      <dgm:spPr/>
      <dgm:t>
        <a:bodyPr/>
        <a:lstStyle/>
        <a:p>
          <a:endParaRPr lang="en-US"/>
        </a:p>
      </dgm:t>
    </dgm:pt>
    <dgm:pt modelId="{AD697ECA-7E8D-490D-9443-69276E29FF12}" type="pres">
      <dgm:prSet presAssocID="{1AA025BA-7A7E-41E7-A4CD-965CAD65FBD1}" presName="aSpace" presStyleCnt="0"/>
      <dgm:spPr/>
    </dgm:pt>
    <dgm:pt modelId="{B59BC599-D881-4D84-8AD6-626389216FBE}" type="pres">
      <dgm:prSet presAssocID="{0A67522A-4D0F-4C01-BB51-C5D0A52C0F71}" presName="aNode" presStyleLbl="fgAcc1" presStyleIdx="1" presStyleCnt="3">
        <dgm:presLayoutVars>
          <dgm:bulletEnabled val="1"/>
        </dgm:presLayoutVars>
      </dgm:prSet>
      <dgm:spPr/>
      <dgm:t>
        <a:bodyPr/>
        <a:lstStyle/>
        <a:p>
          <a:endParaRPr lang="en-US"/>
        </a:p>
      </dgm:t>
    </dgm:pt>
    <dgm:pt modelId="{8F2D34B0-B956-4B96-9715-16C6F1E3E9DC}" type="pres">
      <dgm:prSet presAssocID="{0A67522A-4D0F-4C01-BB51-C5D0A52C0F71}" presName="aSpace" presStyleCnt="0"/>
      <dgm:spPr/>
    </dgm:pt>
    <dgm:pt modelId="{965AF916-C2DB-46D9-894A-7C74AE470E1E}" type="pres">
      <dgm:prSet presAssocID="{610D3744-49F8-4CB0-97DA-407D5CC81FA7}" presName="aNode" presStyleLbl="fgAcc1" presStyleIdx="2" presStyleCnt="3">
        <dgm:presLayoutVars>
          <dgm:bulletEnabled val="1"/>
        </dgm:presLayoutVars>
      </dgm:prSet>
      <dgm:spPr/>
      <dgm:t>
        <a:bodyPr/>
        <a:lstStyle/>
        <a:p>
          <a:endParaRPr lang="en-US"/>
        </a:p>
      </dgm:t>
    </dgm:pt>
    <dgm:pt modelId="{C33AC8A5-9959-4AA7-B586-614562FBB918}" type="pres">
      <dgm:prSet presAssocID="{610D3744-49F8-4CB0-97DA-407D5CC81FA7}" presName="aSpace" presStyleCnt="0"/>
      <dgm:spPr/>
    </dgm:pt>
  </dgm:ptLst>
  <dgm:cxnLst>
    <dgm:cxn modelId="{87E6BF0F-EB5C-4DA6-ACB3-5D2A04BED5EC}" type="presOf" srcId="{0A67522A-4D0F-4C01-BB51-C5D0A52C0F71}" destId="{B59BC599-D881-4D84-8AD6-626389216FBE}" srcOrd="0" destOrd="0" presId="urn:microsoft.com/office/officeart/2005/8/layout/pyramid2"/>
    <dgm:cxn modelId="{4AA74FDB-2669-4F2D-AE33-ABE2E06EFCFF}" type="presOf" srcId="{610D3744-49F8-4CB0-97DA-407D5CC81FA7}" destId="{965AF916-C2DB-46D9-894A-7C74AE470E1E}" srcOrd="0" destOrd="0" presId="urn:microsoft.com/office/officeart/2005/8/layout/pyramid2"/>
    <dgm:cxn modelId="{E2240618-0335-4E64-8B40-DE4B53B0CB47}" type="presOf" srcId="{371FFFEA-8260-438A-A5ED-4C660B537689}" destId="{1A480ADD-178B-4E10-966C-A5FBC3E64C21}" srcOrd="0" destOrd="0" presId="urn:microsoft.com/office/officeart/2005/8/layout/pyramid2"/>
    <dgm:cxn modelId="{B8C3BED6-8C3A-4E80-8669-A013C034C3B9}" type="presOf" srcId="{1AA025BA-7A7E-41E7-A4CD-965CAD65FBD1}" destId="{211927C3-4A26-4C78-9C00-D4EED8BB1CAC}" srcOrd="0" destOrd="0" presId="urn:microsoft.com/office/officeart/2005/8/layout/pyramid2"/>
    <dgm:cxn modelId="{68672FCF-974D-4F39-A473-E1DF6FEC25BF}" srcId="{371FFFEA-8260-438A-A5ED-4C660B537689}" destId="{0A67522A-4D0F-4C01-BB51-C5D0A52C0F71}" srcOrd="1" destOrd="0" parTransId="{77AC8354-9D99-4895-9053-D8E9C172521D}" sibTransId="{E243DEBE-3D89-4AB4-8D6B-F549010BC1CC}"/>
    <dgm:cxn modelId="{011103DA-793F-42E1-A3F6-C26117F59EF3}" srcId="{371FFFEA-8260-438A-A5ED-4C660B537689}" destId="{610D3744-49F8-4CB0-97DA-407D5CC81FA7}" srcOrd="2" destOrd="0" parTransId="{F37F764E-07FE-43C4-897B-0A0F8B32CB17}" sibTransId="{982DC36D-6F8D-48DB-8B9C-72BFC40B8428}"/>
    <dgm:cxn modelId="{7D185272-2E3F-4255-AF51-95B248208988}" srcId="{371FFFEA-8260-438A-A5ED-4C660B537689}" destId="{1AA025BA-7A7E-41E7-A4CD-965CAD65FBD1}" srcOrd="0" destOrd="0" parTransId="{90C2A23E-A51F-4905-9AC8-37D09B10D47A}" sibTransId="{107CD6AF-C347-4AD6-8C88-F8421D73AA5F}"/>
    <dgm:cxn modelId="{760B647D-C26D-4DEE-8441-B8E32CD73D33}" type="presParOf" srcId="{1A480ADD-178B-4E10-966C-A5FBC3E64C21}" destId="{BC2DE552-0262-4A4B-A9AD-0C526F99C8E4}" srcOrd="0" destOrd="0" presId="urn:microsoft.com/office/officeart/2005/8/layout/pyramid2"/>
    <dgm:cxn modelId="{22C9F68C-4FEF-4BFD-8114-9242AAA69E91}" type="presParOf" srcId="{1A480ADD-178B-4E10-966C-A5FBC3E64C21}" destId="{4C99F2A0-ACB8-4E57-A2ED-CCDCB4EB4454}" srcOrd="1" destOrd="0" presId="urn:microsoft.com/office/officeart/2005/8/layout/pyramid2"/>
    <dgm:cxn modelId="{9B49DE6E-B96A-4B45-AF34-B5C56B0D74C1}" type="presParOf" srcId="{4C99F2A0-ACB8-4E57-A2ED-CCDCB4EB4454}" destId="{211927C3-4A26-4C78-9C00-D4EED8BB1CAC}" srcOrd="0" destOrd="0" presId="urn:microsoft.com/office/officeart/2005/8/layout/pyramid2"/>
    <dgm:cxn modelId="{2856181A-BF85-4FB7-AECC-8EF7CAE48C71}" type="presParOf" srcId="{4C99F2A0-ACB8-4E57-A2ED-CCDCB4EB4454}" destId="{AD697ECA-7E8D-490D-9443-69276E29FF12}" srcOrd="1" destOrd="0" presId="urn:microsoft.com/office/officeart/2005/8/layout/pyramid2"/>
    <dgm:cxn modelId="{E0D02692-5870-4E4D-9595-D7BA00F8C06A}" type="presParOf" srcId="{4C99F2A0-ACB8-4E57-A2ED-CCDCB4EB4454}" destId="{B59BC599-D881-4D84-8AD6-626389216FBE}" srcOrd="2" destOrd="0" presId="urn:microsoft.com/office/officeart/2005/8/layout/pyramid2"/>
    <dgm:cxn modelId="{8DA22573-F027-432C-9672-727A0A7AE025}" type="presParOf" srcId="{4C99F2A0-ACB8-4E57-A2ED-CCDCB4EB4454}" destId="{8F2D34B0-B956-4B96-9715-16C6F1E3E9DC}" srcOrd="3" destOrd="0" presId="urn:microsoft.com/office/officeart/2005/8/layout/pyramid2"/>
    <dgm:cxn modelId="{F7ABA887-5A56-4764-ABAA-98068A6A83D8}" type="presParOf" srcId="{4C99F2A0-ACB8-4E57-A2ED-CCDCB4EB4454}" destId="{965AF916-C2DB-46D9-894A-7C74AE470E1E}" srcOrd="4" destOrd="0" presId="urn:microsoft.com/office/officeart/2005/8/layout/pyramid2"/>
    <dgm:cxn modelId="{BAA523A2-6B7F-466C-98F6-BDF3BE33218B}" type="presParOf" srcId="{4C99F2A0-ACB8-4E57-A2ED-CCDCB4EB4454}" destId="{C33AC8A5-9959-4AA7-B586-614562FBB918}"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3.xml><?xml version="1.0" encoding="utf-8"?>
<dgm:dataModel xmlns:dgm="http://schemas.openxmlformats.org/drawingml/2006/diagram" xmlns:a="http://schemas.openxmlformats.org/drawingml/2006/main">
  <dgm:ptLst>
    <dgm:pt modelId="{8CE8E027-9476-40AB-A6DC-6067CE08028E}"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en-US"/>
        </a:p>
      </dgm:t>
    </dgm:pt>
    <dgm:pt modelId="{1672A743-ECD1-4207-93E2-7D21CF9346B3}">
      <dgm:prSet/>
      <dgm:spPr/>
      <dgm:t>
        <a:bodyPr/>
        <a:lstStyle/>
        <a:p>
          <a:pPr rtl="1"/>
          <a:r>
            <a:rPr lang="he-IL" dirty="0" smtClean="0"/>
            <a:t>איך </a:t>
          </a:r>
          <a:endParaRPr lang="en-US" dirty="0"/>
        </a:p>
      </dgm:t>
    </dgm:pt>
    <dgm:pt modelId="{3099E6FF-4837-4202-A8E7-45CD69F60ECB}" type="parTrans" cxnId="{6BFFD9FA-1745-4C62-9892-CB8AFC9A5345}">
      <dgm:prSet/>
      <dgm:spPr/>
      <dgm:t>
        <a:bodyPr/>
        <a:lstStyle/>
        <a:p>
          <a:pPr rtl="1"/>
          <a:endParaRPr lang="en-US"/>
        </a:p>
      </dgm:t>
    </dgm:pt>
    <dgm:pt modelId="{5EA096E8-6EB4-4A82-A095-D3BFFD86FC3D}" type="sibTrans" cxnId="{6BFFD9FA-1745-4C62-9892-CB8AFC9A5345}">
      <dgm:prSet/>
      <dgm:spPr/>
      <dgm:t>
        <a:bodyPr/>
        <a:lstStyle/>
        <a:p>
          <a:pPr rtl="1"/>
          <a:endParaRPr lang="en-US"/>
        </a:p>
      </dgm:t>
    </dgm:pt>
    <dgm:pt modelId="{737323F2-EE8F-47D7-BB52-03CAE3800EED}">
      <dgm:prSet/>
      <dgm:spPr/>
      <dgm:t>
        <a:bodyPr/>
        <a:lstStyle/>
        <a:p>
          <a:pPr rtl="1"/>
          <a:r>
            <a:rPr lang="he-IL" smtClean="0"/>
            <a:t>עלויות </a:t>
          </a:r>
          <a:endParaRPr lang="en-US"/>
        </a:p>
      </dgm:t>
    </dgm:pt>
    <dgm:pt modelId="{2BDE1E37-79B1-4E82-88B3-106D72DA71F4}" type="parTrans" cxnId="{A2887754-E353-494B-87EA-A84A2A8BC42F}">
      <dgm:prSet/>
      <dgm:spPr/>
      <dgm:t>
        <a:bodyPr/>
        <a:lstStyle/>
        <a:p>
          <a:pPr rtl="1"/>
          <a:endParaRPr lang="en-US"/>
        </a:p>
      </dgm:t>
    </dgm:pt>
    <dgm:pt modelId="{C19216F7-E7ED-4C30-8943-431393F8C82B}" type="sibTrans" cxnId="{A2887754-E353-494B-87EA-A84A2A8BC42F}">
      <dgm:prSet/>
      <dgm:spPr/>
      <dgm:t>
        <a:bodyPr/>
        <a:lstStyle/>
        <a:p>
          <a:pPr rtl="1"/>
          <a:endParaRPr lang="en-US"/>
        </a:p>
      </dgm:t>
    </dgm:pt>
    <dgm:pt modelId="{093BFE47-B386-42AC-B9E5-C79BF5F9FB38}">
      <dgm:prSet/>
      <dgm:spPr/>
      <dgm:t>
        <a:bodyPr/>
        <a:lstStyle/>
        <a:p>
          <a:pPr rtl="1"/>
          <a:r>
            <a:rPr lang="he-IL" smtClean="0"/>
            <a:t>לוח זמנים </a:t>
          </a:r>
          <a:endParaRPr lang="en-US"/>
        </a:p>
      </dgm:t>
    </dgm:pt>
    <dgm:pt modelId="{DAAF493B-EFF7-4589-83C1-36083D01D7CE}" type="parTrans" cxnId="{3FDD3E2B-9887-4807-BD99-F33DC6BFB3C3}">
      <dgm:prSet/>
      <dgm:spPr/>
      <dgm:t>
        <a:bodyPr/>
        <a:lstStyle/>
        <a:p>
          <a:pPr rtl="1"/>
          <a:endParaRPr lang="en-US"/>
        </a:p>
      </dgm:t>
    </dgm:pt>
    <dgm:pt modelId="{7DD3A08D-4EF4-48FB-9940-B622C0E527A5}" type="sibTrans" cxnId="{3FDD3E2B-9887-4807-BD99-F33DC6BFB3C3}">
      <dgm:prSet/>
      <dgm:spPr/>
      <dgm:t>
        <a:bodyPr/>
        <a:lstStyle/>
        <a:p>
          <a:pPr rtl="1"/>
          <a:endParaRPr lang="en-US"/>
        </a:p>
      </dgm:t>
    </dgm:pt>
    <dgm:pt modelId="{62F0F8FF-E8E2-4188-B4A7-0E976A3E2428}">
      <dgm:prSet/>
      <dgm:spPr/>
      <dgm:t>
        <a:bodyPr/>
        <a:lstStyle/>
        <a:p>
          <a:pPr rtl="1"/>
          <a:r>
            <a:rPr lang="he-IL" smtClean="0"/>
            <a:t>יתרונות</a:t>
          </a:r>
          <a:endParaRPr lang="en-US"/>
        </a:p>
      </dgm:t>
    </dgm:pt>
    <dgm:pt modelId="{4BE365DB-0E32-480B-82CE-F340EA9151AD}" type="parTrans" cxnId="{AD11EBD9-58F0-4132-ABCF-9A584A991139}">
      <dgm:prSet/>
      <dgm:spPr/>
      <dgm:t>
        <a:bodyPr/>
        <a:lstStyle/>
        <a:p>
          <a:pPr rtl="1"/>
          <a:endParaRPr lang="en-US"/>
        </a:p>
      </dgm:t>
    </dgm:pt>
    <dgm:pt modelId="{31407F1F-A873-4FFF-A824-AB972D34E5A6}" type="sibTrans" cxnId="{AD11EBD9-58F0-4132-ABCF-9A584A991139}">
      <dgm:prSet/>
      <dgm:spPr/>
      <dgm:t>
        <a:bodyPr/>
        <a:lstStyle/>
        <a:p>
          <a:pPr rtl="1"/>
          <a:endParaRPr lang="en-US"/>
        </a:p>
      </dgm:t>
    </dgm:pt>
    <dgm:pt modelId="{58D18C8C-3EFC-448C-85B0-1879129CDBEB}">
      <dgm:prSet/>
      <dgm:spPr/>
      <dgm:t>
        <a:bodyPr/>
        <a:lstStyle/>
        <a:p>
          <a:pPr rtl="1"/>
          <a:r>
            <a:rPr lang="he-IL" dirty="0" smtClean="0"/>
            <a:t>חסרונות</a:t>
          </a:r>
          <a:endParaRPr lang="en-US" dirty="0"/>
        </a:p>
      </dgm:t>
    </dgm:pt>
    <dgm:pt modelId="{D3A1CD08-6976-4277-8EB9-CBA84FF78F19}" type="parTrans" cxnId="{CC8DD8F4-8DD1-42F6-B0F8-FD8C4CED7904}">
      <dgm:prSet/>
      <dgm:spPr/>
      <dgm:t>
        <a:bodyPr/>
        <a:lstStyle/>
        <a:p>
          <a:pPr rtl="1"/>
          <a:endParaRPr lang="en-US"/>
        </a:p>
      </dgm:t>
    </dgm:pt>
    <dgm:pt modelId="{F231CB5C-15F3-4300-92E7-BEFEA9C5470A}" type="sibTrans" cxnId="{CC8DD8F4-8DD1-42F6-B0F8-FD8C4CED7904}">
      <dgm:prSet/>
      <dgm:spPr/>
      <dgm:t>
        <a:bodyPr/>
        <a:lstStyle/>
        <a:p>
          <a:pPr rtl="1"/>
          <a:endParaRPr lang="en-US"/>
        </a:p>
      </dgm:t>
    </dgm:pt>
    <dgm:pt modelId="{C8B87268-83A8-4FD4-A662-800F2ED4A7EA}" type="pres">
      <dgm:prSet presAssocID="{8CE8E027-9476-40AB-A6DC-6067CE08028E}" presName="diagram" presStyleCnt="0">
        <dgm:presLayoutVars>
          <dgm:dir val="rev"/>
          <dgm:resizeHandles val="exact"/>
        </dgm:presLayoutVars>
      </dgm:prSet>
      <dgm:spPr/>
      <dgm:t>
        <a:bodyPr/>
        <a:lstStyle/>
        <a:p>
          <a:endParaRPr lang="en-US"/>
        </a:p>
      </dgm:t>
    </dgm:pt>
    <dgm:pt modelId="{6D7CF7C7-0C12-4B59-BBB0-5DCE908857C7}" type="pres">
      <dgm:prSet presAssocID="{1672A743-ECD1-4207-93E2-7D21CF9346B3}" presName="node" presStyleLbl="node1" presStyleIdx="0" presStyleCnt="5">
        <dgm:presLayoutVars>
          <dgm:bulletEnabled val="1"/>
        </dgm:presLayoutVars>
      </dgm:prSet>
      <dgm:spPr/>
      <dgm:t>
        <a:bodyPr/>
        <a:lstStyle/>
        <a:p>
          <a:endParaRPr lang="en-US"/>
        </a:p>
      </dgm:t>
    </dgm:pt>
    <dgm:pt modelId="{7CABAA33-0AB6-4B7F-BA83-2DDE480989AD}" type="pres">
      <dgm:prSet presAssocID="{5EA096E8-6EB4-4A82-A095-D3BFFD86FC3D}" presName="sibTrans" presStyleCnt="0"/>
      <dgm:spPr/>
    </dgm:pt>
    <dgm:pt modelId="{08B20407-B45F-4FFC-BF74-6944FB2286ED}" type="pres">
      <dgm:prSet presAssocID="{737323F2-EE8F-47D7-BB52-03CAE3800EED}" presName="node" presStyleLbl="node1" presStyleIdx="1" presStyleCnt="5">
        <dgm:presLayoutVars>
          <dgm:bulletEnabled val="1"/>
        </dgm:presLayoutVars>
      </dgm:prSet>
      <dgm:spPr/>
      <dgm:t>
        <a:bodyPr/>
        <a:lstStyle/>
        <a:p>
          <a:endParaRPr lang="en-US"/>
        </a:p>
      </dgm:t>
    </dgm:pt>
    <dgm:pt modelId="{6F1B9E1D-ADEE-40E8-93BE-C2A2CC71A684}" type="pres">
      <dgm:prSet presAssocID="{C19216F7-E7ED-4C30-8943-431393F8C82B}" presName="sibTrans" presStyleCnt="0"/>
      <dgm:spPr/>
    </dgm:pt>
    <dgm:pt modelId="{AAAE6405-4E1B-4B9C-A190-376E246B2D2A}" type="pres">
      <dgm:prSet presAssocID="{093BFE47-B386-42AC-B9E5-C79BF5F9FB38}" presName="node" presStyleLbl="node1" presStyleIdx="2" presStyleCnt="5">
        <dgm:presLayoutVars>
          <dgm:bulletEnabled val="1"/>
        </dgm:presLayoutVars>
      </dgm:prSet>
      <dgm:spPr/>
      <dgm:t>
        <a:bodyPr/>
        <a:lstStyle/>
        <a:p>
          <a:endParaRPr lang="en-US"/>
        </a:p>
      </dgm:t>
    </dgm:pt>
    <dgm:pt modelId="{06D11E92-CDE7-4237-B56F-F6B204F2A5DE}" type="pres">
      <dgm:prSet presAssocID="{7DD3A08D-4EF4-48FB-9940-B622C0E527A5}" presName="sibTrans" presStyleCnt="0"/>
      <dgm:spPr/>
    </dgm:pt>
    <dgm:pt modelId="{695A9B75-DF88-400A-B541-650BBC9148FD}" type="pres">
      <dgm:prSet presAssocID="{62F0F8FF-E8E2-4188-B4A7-0E976A3E2428}" presName="node" presStyleLbl="node1" presStyleIdx="3" presStyleCnt="5">
        <dgm:presLayoutVars>
          <dgm:bulletEnabled val="1"/>
        </dgm:presLayoutVars>
      </dgm:prSet>
      <dgm:spPr/>
      <dgm:t>
        <a:bodyPr/>
        <a:lstStyle/>
        <a:p>
          <a:endParaRPr lang="en-US"/>
        </a:p>
      </dgm:t>
    </dgm:pt>
    <dgm:pt modelId="{CFE896F3-EDB5-40F2-80D0-31B87570D5FB}" type="pres">
      <dgm:prSet presAssocID="{31407F1F-A873-4FFF-A824-AB972D34E5A6}" presName="sibTrans" presStyleCnt="0"/>
      <dgm:spPr/>
    </dgm:pt>
    <dgm:pt modelId="{37536CD3-8BDA-4340-BCB3-0CD935CFDA8D}" type="pres">
      <dgm:prSet presAssocID="{58D18C8C-3EFC-448C-85B0-1879129CDBEB}" presName="node" presStyleLbl="node1" presStyleIdx="4" presStyleCnt="5">
        <dgm:presLayoutVars>
          <dgm:bulletEnabled val="1"/>
        </dgm:presLayoutVars>
      </dgm:prSet>
      <dgm:spPr/>
      <dgm:t>
        <a:bodyPr/>
        <a:lstStyle/>
        <a:p>
          <a:endParaRPr lang="en-US"/>
        </a:p>
      </dgm:t>
    </dgm:pt>
  </dgm:ptLst>
  <dgm:cxnLst>
    <dgm:cxn modelId="{87CA2C6E-17C8-4141-96DB-81154AB9363F}" type="presOf" srcId="{093BFE47-B386-42AC-B9E5-C79BF5F9FB38}" destId="{AAAE6405-4E1B-4B9C-A190-376E246B2D2A}" srcOrd="0" destOrd="0" presId="urn:microsoft.com/office/officeart/2005/8/layout/default#1"/>
    <dgm:cxn modelId="{B6EB179A-CC3F-4FB9-BF76-43C787090CFA}" type="presOf" srcId="{8CE8E027-9476-40AB-A6DC-6067CE08028E}" destId="{C8B87268-83A8-4FD4-A662-800F2ED4A7EA}" srcOrd="0" destOrd="0" presId="urn:microsoft.com/office/officeart/2005/8/layout/default#1"/>
    <dgm:cxn modelId="{039EE55E-5AF9-4981-854F-4E4CADA9C132}" type="presOf" srcId="{1672A743-ECD1-4207-93E2-7D21CF9346B3}" destId="{6D7CF7C7-0C12-4B59-BBB0-5DCE908857C7}" srcOrd="0" destOrd="0" presId="urn:microsoft.com/office/officeart/2005/8/layout/default#1"/>
    <dgm:cxn modelId="{3FDD3E2B-9887-4807-BD99-F33DC6BFB3C3}" srcId="{8CE8E027-9476-40AB-A6DC-6067CE08028E}" destId="{093BFE47-B386-42AC-B9E5-C79BF5F9FB38}" srcOrd="2" destOrd="0" parTransId="{DAAF493B-EFF7-4589-83C1-36083D01D7CE}" sibTransId="{7DD3A08D-4EF4-48FB-9940-B622C0E527A5}"/>
    <dgm:cxn modelId="{CC8DD8F4-8DD1-42F6-B0F8-FD8C4CED7904}" srcId="{8CE8E027-9476-40AB-A6DC-6067CE08028E}" destId="{58D18C8C-3EFC-448C-85B0-1879129CDBEB}" srcOrd="4" destOrd="0" parTransId="{D3A1CD08-6976-4277-8EB9-CBA84FF78F19}" sibTransId="{F231CB5C-15F3-4300-92E7-BEFEA9C5470A}"/>
    <dgm:cxn modelId="{E22CD0CB-CA06-4CC3-954D-6938E252A75E}" type="presOf" srcId="{58D18C8C-3EFC-448C-85B0-1879129CDBEB}" destId="{37536CD3-8BDA-4340-BCB3-0CD935CFDA8D}" srcOrd="0" destOrd="0" presId="urn:microsoft.com/office/officeart/2005/8/layout/default#1"/>
    <dgm:cxn modelId="{A2887754-E353-494B-87EA-A84A2A8BC42F}" srcId="{8CE8E027-9476-40AB-A6DC-6067CE08028E}" destId="{737323F2-EE8F-47D7-BB52-03CAE3800EED}" srcOrd="1" destOrd="0" parTransId="{2BDE1E37-79B1-4E82-88B3-106D72DA71F4}" sibTransId="{C19216F7-E7ED-4C30-8943-431393F8C82B}"/>
    <dgm:cxn modelId="{6BFFD9FA-1745-4C62-9892-CB8AFC9A5345}" srcId="{8CE8E027-9476-40AB-A6DC-6067CE08028E}" destId="{1672A743-ECD1-4207-93E2-7D21CF9346B3}" srcOrd="0" destOrd="0" parTransId="{3099E6FF-4837-4202-A8E7-45CD69F60ECB}" sibTransId="{5EA096E8-6EB4-4A82-A095-D3BFFD86FC3D}"/>
    <dgm:cxn modelId="{D7495200-2C7A-490A-9DF1-3FD0EEC96EAD}" type="presOf" srcId="{62F0F8FF-E8E2-4188-B4A7-0E976A3E2428}" destId="{695A9B75-DF88-400A-B541-650BBC9148FD}" srcOrd="0" destOrd="0" presId="urn:microsoft.com/office/officeart/2005/8/layout/default#1"/>
    <dgm:cxn modelId="{7659B904-D526-4255-B37A-EB215806A3C6}" type="presOf" srcId="{737323F2-EE8F-47D7-BB52-03CAE3800EED}" destId="{08B20407-B45F-4FFC-BF74-6944FB2286ED}" srcOrd="0" destOrd="0" presId="urn:microsoft.com/office/officeart/2005/8/layout/default#1"/>
    <dgm:cxn modelId="{AD11EBD9-58F0-4132-ABCF-9A584A991139}" srcId="{8CE8E027-9476-40AB-A6DC-6067CE08028E}" destId="{62F0F8FF-E8E2-4188-B4A7-0E976A3E2428}" srcOrd="3" destOrd="0" parTransId="{4BE365DB-0E32-480B-82CE-F340EA9151AD}" sibTransId="{31407F1F-A873-4FFF-A824-AB972D34E5A6}"/>
    <dgm:cxn modelId="{2E5F6B24-26F6-4278-B37E-BBE8D82F8FAF}" type="presParOf" srcId="{C8B87268-83A8-4FD4-A662-800F2ED4A7EA}" destId="{6D7CF7C7-0C12-4B59-BBB0-5DCE908857C7}" srcOrd="0" destOrd="0" presId="urn:microsoft.com/office/officeart/2005/8/layout/default#1"/>
    <dgm:cxn modelId="{8CA81152-CE4F-4D21-B967-B459F4A5F7D5}" type="presParOf" srcId="{C8B87268-83A8-4FD4-A662-800F2ED4A7EA}" destId="{7CABAA33-0AB6-4B7F-BA83-2DDE480989AD}" srcOrd="1" destOrd="0" presId="urn:microsoft.com/office/officeart/2005/8/layout/default#1"/>
    <dgm:cxn modelId="{380C84E9-1C37-4B12-AAA0-35C5A2CBEB11}" type="presParOf" srcId="{C8B87268-83A8-4FD4-A662-800F2ED4A7EA}" destId="{08B20407-B45F-4FFC-BF74-6944FB2286ED}" srcOrd="2" destOrd="0" presId="urn:microsoft.com/office/officeart/2005/8/layout/default#1"/>
    <dgm:cxn modelId="{112EADD9-1D41-4154-83A6-B06E9F35A25E}" type="presParOf" srcId="{C8B87268-83A8-4FD4-A662-800F2ED4A7EA}" destId="{6F1B9E1D-ADEE-40E8-93BE-C2A2CC71A684}" srcOrd="3" destOrd="0" presId="urn:microsoft.com/office/officeart/2005/8/layout/default#1"/>
    <dgm:cxn modelId="{54C02A77-F8B3-40DD-9592-1E03C863661A}" type="presParOf" srcId="{C8B87268-83A8-4FD4-A662-800F2ED4A7EA}" destId="{AAAE6405-4E1B-4B9C-A190-376E246B2D2A}" srcOrd="4" destOrd="0" presId="urn:microsoft.com/office/officeart/2005/8/layout/default#1"/>
    <dgm:cxn modelId="{269BDFDA-2D13-4F4D-A661-05EE942512AC}" type="presParOf" srcId="{C8B87268-83A8-4FD4-A662-800F2ED4A7EA}" destId="{06D11E92-CDE7-4237-B56F-F6B204F2A5DE}" srcOrd="5" destOrd="0" presId="urn:microsoft.com/office/officeart/2005/8/layout/default#1"/>
    <dgm:cxn modelId="{326A3556-22C8-4973-94B3-3249B162EDFA}" type="presParOf" srcId="{C8B87268-83A8-4FD4-A662-800F2ED4A7EA}" destId="{695A9B75-DF88-400A-B541-650BBC9148FD}" srcOrd="6" destOrd="0" presId="urn:microsoft.com/office/officeart/2005/8/layout/default#1"/>
    <dgm:cxn modelId="{77858D80-2D81-45F4-BEE8-357F613EA827}" type="presParOf" srcId="{C8B87268-83A8-4FD4-A662-800F2ED4A7EA}" destId="{CFE896F3-EDB5-40F2-80D0-31B87570D5FB}" srcOrd="7" destOrd="0" presId="urn:microsoft.com/office/officeart/2005/8/layout/default#1"/>
    <dgm:cxn modelId="{1F3EF866-9ABB-407E-81E1-75B82BDDD134}" type="presParOf" srcId="{C8B87268-83A8-4FD4-A662-800F2ED4A7EA}" destId="{37536CD3-8BDA-4340-BCB3-0CD935CFDA8D}"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91578E-7468-45A2-90F3-7379B4265FA8}"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A61676DA-36FC-4502-B139-048D11D46357}">
      <dgm:prSet/>
      <dgm:spPr/>
      <dgm:t>
        <a:bodyPr/>
        <a:lstStyle/>
        <a:p>
          <a:pPr rtl="1"/>
          <a:r>
            <a:rPr lang="he-IL" dirty="0" smtClean="0"/>
            <a:t>ממיר נתוני תחבורה הקיימים ל-</a:t>
          </a:r>
          <a:r>
            <a:rPr lang="en-US" dirty="0" smtClean="0"/>
            <a:t>GTFS </a:t>
          </a:r>
          <a:r>
            <a:rPr lang="he-IL" dirty="0" smtClean="0"/>
            <a:t>ומשיק מקור נתונים פנימי </a:t>
          </a:r>
          <a:endParaRPr lang="en-US" dirty="0"/>
        </a:p>
      </dgm:t>
    </dgm:pt>
    <dgm:pt modelId="{823E5620-E6B0-46F4-9F61-CE73F5949EC1}" type="parTrans" cxnId="{B1791E8A-BA36-429C-B6C7-B08943F0B09E}">
      <dgm:prSet/>
      <dgm:spPr/>
      <dgm:t>
        <a:bodyPr/>
        <a:lstStyle/>
        <a:p>
          <a:endParaRPr lang="en-US"/>
        </a:p>
      </dgm:t>
    </dgm:pt>
    <dgm:pt modelId="{32DDCC26-BC64-4CCF-992C-4AD9CE2222BD}" type="sibTrans" cxnId="{B1791E8A-BA36-429C-B6C7-B08943F0B09E}">
      <dgm:prSet/>
      <dgm:spPr/>
      <dgm:t>
        <a:bodyPr/>
        <a:lstStyle/>
        <a:p>
          <a:endParaRPr lang="en-US"/>
        </a:p>
      </dgm:t>
    </dgm:pt>
    <dgm:pt modelId="{B1E821C4-5B16-400D-83E5-DFBAA781E1E9}">
      <dgm:prSet/>
      <dgm:spPr/>
      <dgm:t>
        <a:bodyPr/>
        <a:lstStyle/>
        <a:p>
          <a:pPr rtl="1"/>
          <a:r>
            <a:rPr lang="en-US" dirty="0" smtClean="0"/>
            <a:t> ~25K-$75K</a:t>
          </a:r>
          <a:r>
            <a:rPr lang="he-IL" dirty="0" smtClean="0"/>
            <a:t>חד פעמי</a:t>
          </a:r>
          <a:endParaRPr lang="en-US" dirty="0"/>
        </a:p>
      </dgm:t>
    </dgm:pt>
    <dgm:pt modelId="{3544067F-6C67-4CE8-8F7D-4BCE151C5765}" type="parTrans" cxnId="{D8A9F741-F14D-4CB0-B376-A16587CD938A}">
      <dgm:prSet/>
      <dgm:spPr/>
      <dgm:t>
        <a:bodyPr/>
        <a:lstStyle/>
        <a:p>
          <a:endParaRPr lang="en-US"/>
        </a:p>
      </dgm:t>
    </dgm:pt>
    <dgm:pt modelId="{F5FCF00C-666C-4E4F-A78C-C01819A0A9D1}" type="sibTrans" cxnId="{D8A9F741-F14D-4CB0-B376-A16587CD938A}">
      <dgm:prSet/>
      <dgm:spPr/>
      <dgm:t>
        <a:bodyPr/>
        <a:lstStyle/>
        <a:p>
          <a:endParaRPr lang="en-US"/>
        </a:p>
      </dgm:t>
    </dgm:pt>
    <dgm:pt modelId="{510E40D6-4400-4BB1-8471-6AD40AFF4CEB}">
      <dgm:prSet/>
      <dgm:spPr/>
      <dgm:t>
        <a:bodyPr/>
        <a:lstStyle/>
        <a:p>
          <a:pPr rtl="1"/>
          <a:r>
            <a:rPr lang="he-IL" dirty="0" smtClean="0"/>
            <a:t>2-3 חודשים </a:t>
          </a:r>
          <a:endParaRPr lang="en-US" dirty="0"/>
        </a:p>
      </dgm:t>
    </dgm:pt>
    <dgm:pt modelId="{47511796-31E6-470D-A59A-3AADE12EE4BF}" type="parTrans" cxnId="{FDE6EAC0-C528-4A56-95A0-477EF7E63532}">
      <dgm:prSet/>
      <dgm:spPr/>
      <dgm:t>
        <a:bodyPr/>
        <a:lstStyle/>
        <a:p>
          <a:endParaRPr lang="en-US"/>
        </a:p>
      </dgm:t>
    </dgm:pt>
    <dgm:pt modelId="{7102C807-7627-46E1-8855-C8B5ED1843DD}" type="sibTrans" cxnId="{FDE6EAC0-C528-4A56-95A0-477EF7E63532}">
      <dgm:prSet/>
      <dgm:spPr/>
      <dgm:t>
        <a:bodyPr/>
        <a:lstStyle/>
        <a:p>
          <a:endParaRPr lang="en-US"/>
        </a:p>
      </dgm:t>
    </dgm:pt>
    <dgm:pt modelId="{A10667CF-610D-4367-A937-F7A30C536EFF}">
      <dgm:prSet/>
      <dgm:spPr/>
      <dgm:t>
        <a:bodyPr/>
        <a:lstStyle/>
        <a:p>
          <a:pPr rtl="1"/>
          <a:r>
            <a:rPr lang="he-IL" dirty="0" smtClean="0"/>
            <a:t>מיישם מתכנן מסלול מבוסס מפה באמצעות-</a:t>
          </a:r>
          <a:r>
            <a:rPr lang="en-US" dirty="0" smtClean="0"/>
            <a:t>OTP</a:t>
          </a:r>
          <a:r>
            <a:rPr lang="he-IL" dirty="0" smtClean="0"/>
            <a:t> כולל לוקליזציה </a:t>
          </a:r>
          <a:endParaRPr lang="en-US" dirty="0"/>
        </a:p>
      </dgm:t>
    </dgm:pt>
    <dgm:pt modelId="{D6833615-F2FC-4B5C-AAD0-868AE33A093C}" type="parTrans" cxnId="{C2856E4B-1CB0-4CC3-95DC-1225A751C208}">
      <dgm:prSet/>
      <dgm:spPr/>
      <dgm:t>
        <a:bodyPr/>
        <a:lstStyle/>
        <a:p>
          <a:endParaRPr lang="en-US"/>
        </a:p>
      </dgm:t>
    </dgm:pt>
    <dgm:pt modelId="{076AA7FB-1F1A-461A-B634-3601D7B6564E}" type="sibTrans" cxnId="{C2856E4B-1CB0-4CC3-95DC-1225A751C208}">
      <dgm:prSet/>
      <dgm:spPr/>
      <dgm:t>
        <a:bodyPr/>
        <a:lstStyle/>
        <a:p>
          <a:endParaRPr lang="en-US"/>
        </a:p>
      </dgm:t>
    </dgm:pt>
    <dgm:pt modelId="{EE814898-C9AE-41D6-AA3B-2140013AE538}">
      <dgm:prSet/>
      <dgm:spPr/>
      <dgm:t>
        <a:bodyPr/>
        <a:lstStyle/>
        <a:p>
          <a:pPr rtl="1"/>
          <a:r>
            <a:rPr lang="en-US" dirty="0" smtClean="0"/>
            <a:t> ~ $ 50K-100K</a:t>
          </a:r>
          <a:r>
            <a:rPr lang="he-IL" dirty="0" smtClean="0"/>
            <a:t>חד פעמי</a:t>
          </a:r>
          <a:endParaRPr lang="en-US" dirty="0"/>
        </a:p>
      </dgm:t>
    </dgm:pt>
    <dgm:pt modelId="{760E5E54-AF5C-4624-ADD0-5B3B416FD9D8}" type="parTrans" cxnId="{409B6864-AB33-41C2-B304-3E67827FFED9}">
      <dgm:prSet/>
      <dgm:spPr/>
      <dgm:t>
        <a:bodyPr/>
        <a:lstStyle/>
        <a:p>
          <a:endParaRPr lang="en-US"/>
        </a:p>
      </dgm:t>
    </dgm:pt>
    <dgm:pt modelId="{70B8DB69-41C9-4CC1-8C13-5D8D8F944888}" type="sibTrans" cxnId="{409B6864-AB33-41C2-B304-3E67827FFED9}">
      <dgm:prSet/>
      <dgm:spPr/>
      <dgm:t>
        <a:bodyPr/>
        <a:lstStyle/>
        <a:p>
          <a:endParaRPr lang="en-US"/>
        </a:p>
      </dgm:t>
    </dgm:pt>
    <dgm:pt modelId="{E1BCE35F-9025-42A9-A5FE-1CC77EC88D1B}">
      <dgm:prSet/>
      <dgm:spPr/>
      <dgm:t>
        <a:bodyPr/>
        <a:lstStyle/>
        <a:p>
          <a:pPr rtl="1"/>
          <a:r>
            <a:rPr lang="he-IL" dirty="0" smtClean="0"/>
            <a:t>1-2 חודשים </a:t>
          </a:r>
          <a:endParaRPr lang="en-US" dirty="0"/>
        </a:p>
      </dgm:t>
    </dgm:pt>
    <dgm:pt modelId="{F7868DD2-5C98-48A7-8497-C5BFCD7D732B}" type="parTrans" cxnId="{07E0298C-5549-4BB7-B7EF-D12219158B2B}">
      <dgm:prSet/>
      <dgm:spPr/>
      <dgm:t>
        <a:bodyPr/>
        <a:lstStyle/>
        <a:p>
          <a:endParaRPr lang="en-US"/>
        </a:p>
      </dgm:t>
    </dgm:pt>
    <dgm:pt modelId="{98EDC0D8-F2C3-43F9-ABF6-F8907605CB6E}" type="sibTrans" cxnId="{07E0298C-5549-4BB7-B7EF-D12219158B2B}">
      <dgm:prSet/>
      <dgm:spPr/>
      <dgm:t>
        <a:bodyPr/>
        <a:lstStyle/>
        <a:p>
          <a:endParaRPr lang="en-US"/>
        </a:p>
      </dgm:t>
    </dgm:pt>
    <dgm:pt modelId="{A27C273A-4093-4C80-8268-F8931770E0A5}">
      <dgm:prSet/>
      <dgm:spPr/>
      <dgm:t>
        <a:bodyPr/>
        <a:lstStyle/>
        <a:p>
          <a:pPr rtl="1"/>
          <a:r>
            <a:rPr lang="he-IL" dirty="0" smtClean="0"/>
            <a:t>משיק ומתחזק מתכנן מסלול </a:t>
          </a:r>
          <a:endParaRPr lang="en-US" dirty="0"/>
        </a:p>
      </dgm:t>
    </dgm:pt>
    <dgm:pt modelId="{2E2F07B0-20A1-43CC-9E3E-ABF3CE6FB23E}" type="parTrans" cxnId="{4E4693A2-EC8B-4B48-AE49-AA6288ED6AE8}">
      <dgm:prSet/>
      <dgm:spPr/>
      <dgm:t>
        <a:bodyPr/>
        <a:lstStyle/>
        <a:p>
          <a:endParaRPr lang="en-US"/>
        </a:p>
      </dgm:t>
    </dgm:pt>
    <dgm:pt modelId="{622C07B0-FD91-4242-B0F9-497992EB9356}" type="sibTrans" cxnId="{4E4693A2-EC8B-4B48-AE49-AA6288ED6AE8}">
      <dgm:prSet/>
      <dgm:spPr/>
      <dgm:t>
        <a:bodyPr/>
        <a:lstStyle/>
        <a:p>
          <a:endParaRPr lang="en-US"/>
        </a:p>
      </dgm:t>
    </dgm:pt>
    <dgm:pt modelId="{D8F39336-E909-4949-ACF1-A95BE18344D4}">
      <dgm:prSet/>
      <dgm:spPr/>
      <dgm:t>
        <a:bodyPr/>
        <a:lstStyle/>
        <a:p>
          <a:pPr rtl="1"/>
          <a:r>
            <a:rPr lang="en-US" dirty="0" smtClean="0"/>
            <a:t>~ $ 25k </a:t>
          </a:r>
          <a:r>
            <a:rPr lang="he-IL" dirty="0" smtClean="0"/>
            <a:t>לשנה + דמי אירוח </a:t>
          </a:r>
          <a:r>
            <a:rPr lang="en-US" dirty="0" smtClean="0"/>
            <a:t>~$10K </a:t>
          </a:r>
          <a:r>
            <a:rPr lang="he-IL" dirty="0" smtClean="0"/>
            <a:t> בשנה </a:t>
          </a:r>
          <a:endParaRPr lang="en-US" dirty="0"/>
        </a:p>
      </dgm:t>
    </dgm:pt>
    <dgm:pt modelId="{11AC67C2-CDCA-4175-89FD-AABF3CD1A400}" type="parTrans" cxnId="{CB48DEB8-6927-40D7-96DD-57571480826F}">
      <dgm:prSet/>
      <dgm:spPr/>
      <dgm:t>
        <a:bodyPr/>
        <a:lstStyle/>
        <a:p>
          <a:endParaRPr lang="en-US"/>
        </a:p>
      </dgm:t>
    </dgm:pt>
    <dgm:pt modelId="{8818DC70-6411-415C-8455-494B02B49ED8}" type="sibTrans" cxnId="{CB48DEB8-6927-40D7-96DD-57571480826F}">
      <dgm:prSet/>
      <dgm:spPr/>
      <dgm:t>
        <a:bodyPr/>
        <a:lstStyle/>
        <a:p>
          <a:endParaRPr lang="en-US"/>
        </a:p>
      </dgm:t>
    </dgm:pt>
    <dgm:pt modelId="{D3DF58E3-AD33-4050-9CBB-C80148E9A2E1}">
      <dgm:prSet/>
      <dgm:spPr/>
      <dgm:t>
        <a:bodyPr/>
        <a:lstStyle/>
        <a:p>
          <a:pPr rtl="1"/>
          <a:r>
            <a:rPr lang="he-IL" dirty="0" smtClean="0"/>
            <a:t>מתחזק ידנית את המקור </a:t>
          </a:r>
          <a:r>
            <a:rPr lang="en-US" dirty="0" smtClean="0"/>
            <a:t>GTFS </a:t>
          </a:r>
          <a:r>
            <a:rPr lang="he-IL" dirty="0" smtClean="0"/>
            <a:t> עם עדכונים רבעוניים </a:t>
          </a:r>
          <a:endParaRPr lang="en-US" dirty="0"/>
        </a:p>
      </dgm:t>
    </dgm:pt>
    <dgm:pt modelId="{3CC8D446-EF3E-4734-AA15-B0D65FD93A8D}" type="parTrans" cxnId="{05FA0D3D-3F12-4D03-8CF1-9AEE8E1294FC}">
      <dgm:prSet/>
      <dgm:spPr/>
      <dgm:t>
        <a:bodyPr/>
        <a:lstStyle/>
        <a:p>
          <a:endParaRPr lang="en-US"/>
        </a:p>
      </dgm:t>
    </dgm:pt>
    <dgm:pt modelId="{6000F791-E013-4823-A8FF-36DCACBEBD7E}" type="sibTrans" cxnId="{05FA0D3D-3F12-4D03-8CF1-9AEE8E1294FC}">
      <dgm:prSet/>
      <dgm:spPr/>
      <dgm:t>
        <a:bodyPr/>
        <a:lstStyle/>
        <a:p>
          <a:endParaRPr lang="en-US"/>
        </a:p>
      </dgm:t>
    </dgm:pt>
    <dgm:pt modelId="{F5DFB7AF-EBF3-4B3C-AFFC-9E577B20D0A2}">
      <dgm:prSet/>
      <dgm:spPr/>
      <dgm:t>
        <a:bodyPr/>
        <a:lstStyle/>
        <a:p>
          <a:pPr rtl="1"/>
          <a:r>
            <a:rPr lang="en-US" dirty="0" smtClean="0"/>
            <a:t>~ $ 25k </a:t>
          </a:r>
          <a:r>
            <a:rPr lang="he-IL" dirty="0" smtClean="0"/>
            <a:t>בשנה </a:t>
          </a:r>
          <a:endParaRPr lang="en-US" dirty="0"/>
        </a:p>
      </dgm:t>
    </dgm:pt>
    <dgm:pt modelId="{C5A56904-8B12-4962-AA01-0FE0F038E3DE}" type="parTrans" cxnId="{DF2791CD-6832-4850-8BD1-BAF00A2788A7}">
      <dgm:prSet/>
      <dgm:spPr/>
      <dgm:t>
        <a:bodyPr/>
        <a:lstStyle/>
        <a:p>
          <a:endParaRPr lang="en-US"/>
        </a:p>
      </dgm:t>
    </dgm:pt>
    <dgm:pt modelId="{B498FB81-8FCB-4CA9-8FBC-7AE44B22668B}" type="sibTrans" cxnId="{DF2791CD-6832-4850-8BD1-BAF00A2788A7}">
      <dgm:prSet/>
      <dgm:spPr/>
      <dgm:t>
        <a:bodyPr/>
        <a:lstStyle/>
        <a:p>
          <a:endParaRPr lang="en-US"/>
        </a:p>
      </dgm:t>
    </dgm:pt>
    <dgm:pt modelId="{68A64654-C271-4A3B-9B82-B3A3FB6D21C3}" type="pres">
      <dgm:prSet presAssocID="{7E91578E-7468-45A2-90F3-7379B4265FA8}" presName="CompostProcess" presStyleCnt="0">
        <dgm:presLayoutVars>
          <dgm:dir/>
          <dgm:resizeHandles val="exact"/>
        </dgm:presLayoutVars>
      </dgm:prSet>
      <dgm:spPr/>
      <dgm:t>
        <a:bodyPr/>
        <a:lstStyle/>
        <a:p>
          <a:endParaRPr lang="en-US"/>
        </a:p>
      </dgm:t>
    </dgm:pt>
    <dgm:pt modelId="{2CF21847-B025-4F5B-8B01-514045833436}" type="pres">
      <dgm:prSet presAssocID="{7E91578E-7468-45A2-90F3-7379B4265FA8}" presName="arrow" presStyleLbl="bgShp" presStyleIdx="0" presStyleCnt="1" custScaleX="117647" custScaleY="92857"/>
      <dgm:spPr/>
    </dgm:pt>
    <dgm:pt modelId="{D094830B-B1A1-41D2-BA6B-06BEB1468AED}" type="pres">
      <dgm:prSet presAssocID="{7E91578E-7468-45A2-90F3-7379B4265FA8}" presName="linearProcess" presStyleCnt="0"/>
      <dgm:spPr/>
    </dgm:pt>
    <dgm:pt modelId="{D517D323-2F89-4AAE-91B7-F6ABE7AAA99D}" type="pres">
      <dgm:prSet presAssocID="{A61676DA-36FC-4502-B139-048D11D46357}" presName="textNode" presStyleLbl="node1" presStyleIdx="0" presStyleCnt="4">
        <dgm:presLayoutVars>
          <dgm:bulletEnabled val="1"/>
        </dgm:presLayoutVars>
      </dgm:prSet>
      <dgm:spPr/>
      <dgm:t>
        <a:bodyPr/>
        <a:lstStyle/>
        <a:p>
          <a:endParaRPr lang="en-US"/>
        </a:p>
      </dgm:t>
    </dgm:pt>
    <dgm:pt modelId="{39EF662F-6F43-430B-BE1F-E20411272D94}" type="pres">
      <dgm:prSet presAssocID="{32DDCC26-BC64-4CCF-992C-4AD9CE2222BD}" presName="sibTrans" presStyleCnt="0"/>
      <dgm:spPr/>
    </dgm:pt>
    <dgm:pt modelId="{7FCD8C92-2C19-41F2-96F6-1D01B41C4FB4}" type="pres">
      <dgm:prSet presAssocID="{A10667CF-610D-4367-A937-F7A30C536EFF}" presName="textNode" presStyleLbl="node1" presStyleIdx="1" presStyleCnt="4">
        <dgm:presLayoutVars>
          <dgm:bulletEnabled val="1"/>
        </dgm:presLayoutVars>
      </dgm:prSet>
      <dgm:spPr/>
      <dgm:t>
        <a:bodyPr/>
        <a:lstStyle/>
        <a:p>
          <a:endParaRPr lang="en-US"/>
        </a:p>
      </dgm:t>
    </dgm:pt>
    <dgm:pt modelId="{7E412F41-DFFE-425F-8D38-9E589BCE25B8}" type="pres">
      <dgm:prSet presAssocID="{076AA7FB-1F1A-461A-B634-3601D7B6564E}" presName="sibTrans" presStyleCnt="0"/>
      <dgm:spPr/>
    </dgm:pt>
    <dgm:pt modelId="{1CF77033-644D-4EE1-AE67-7588F7653FDC}" type="pres">
      <dgm:prSet presAssocID="{A27C273A-4093-4C80-8268-F8931770E0A5}" presName="textNode" presStyleLbl="node1" presStyleIdx="2" presStyleCnt="4">
        <dgm:presLayoutVars>
          <dgm:bulletEnabled val="1"/>
        </dgm:presLayoutVars>
      </dgm:prSet>
      <dgm:spPr/>
      <dgm:t>
        <a:bodyPr/>
        <a:lstStyle/>
        <a:p>
          <a:endParaRPr lang="en-US"/>
        </a:p>
      </dgm:t>
    </dgm:pt>
    <dgm:pt modelId="{29C1A6DC-ACF2-474D-B638-32A9BB0B3797}" type="pres">
      <dgm:prSet presAssocID="{622C07B0-FD91-4242-B0F9-497992EB9356}" presName="sibTrans" presStyleCnt="0"/>
      <dgm:spPr/>
    </dgm:pt>
    <dgm:pt modelId="{49725F28-C7E0-4872-AEDB-C24F939D7AE0}" type="pres">
      <dgm:prSet presAssocID="{D3DF58E3-AD33-4050-9CBB-C80148E9A2E1}" presName="textNode" presStyleLbl="node1" presStyleIdx="3" presStyleCnt="4">
        <dgm:presLayoutVars>
          <dgm:bulletEnabled val="1"/>
        </dgm:presLayoutVars>
      </dgm:prSet>
      <dgm:spPr/>
      <dgm:t>
        <a:bodyPr/>
        <a:lstStyle/>
        <a:p>
          <a:endParaRPr lang="en-US"/>
        </a:p>
      </dgm:t>
    </dgm:pt>
  </dgm:ptLst>
  <dgm:cxnLst>
    <dgm:cxn modelId="{C102F79F-0C03-466F-8DF7-4AAF71822C37}" type="presOf" srcId="{A61676DA-36FC-4502-B139-048D11D46357}" destId="{D517D323-2F89-4AAE-91B7-F6ABE7AAA99D}" srcOrd="0" destOrd="0" presId="urn:microsoft.com/office/officeart/2005/8/layout/hProcess9"/>
    <dgm:cxn modelId="{D8A9F741-F14D-4CB0-B376-A16587CD938A}" srcId="{A61676DA-36FC-4502-B139-048D11D46357}" destId="{B1E821C4-5B16-400D-83E5-DFBAA781E1E9}" srcOrd="0" destOrd="0" parTransId="{3544067F-6C67-4CE8-8F7D-4BCE151C5765}" sibTransId="{F5FCF00C-666C-4E4F-A78C-C01819A0A9D1}"/>
    <dgm:cxn modelId="{05FA0D3D-3F12-4D03-8CF1-9AEE8E1294FC}" srcId="{7E91578E-7468-45A2-90F3-7379B4265FA8}" destId="{D3DF58E3-AD33-4050-9CBB-C80148E9A2E1}" srcOrd="3" destOrd="0" parTransId="{3CC8D446-EF3E-4734-AA15-B0D65FD93A8D}" sibTransId="{6000F791-E013-4823-A8FF-36DCACBEBD7E}"/>
    <dgm:cxn modelId="{1E75D8BD-5C57-4B89-AD4A-47416D2E06CC}" type="presOf" srcId="{B1E821C4-5B16-400D-83E5-DFBAA781E1E9}" destId="{D517D323-2F89-4AAE-91B7-F6ABE7AAA99D}" srcOrd="0" destOrd="1" presId="urn:microsoft.com/office/officeart/2005/8/layout/hProcess9"/>
    <dgm:cxn modelId="{E4CD9956-3D8B-4023-9B1E-06A3ACC682CF}" type="presOf" srcId="{F5DFB7AF-EBF3-4B3C-AFFC-9E577B20D0A2}" destId="{49725F28-C7E0-4872-AEDB-C24F939D7AE0}" srcOrd="0" destOrd="1" presId="urn:microsoft.com/office/officeart/2005/8/layout/hProcess9"/>
    <dgm:cxn modelId="{6544C460-FD5C-44A6-8A6F-DBB00A761799}" type="presOf" srcId="{EE814898-C9AE-41D6-AA3B-2140013AE538}" destId="{7FCD8C92-2C19-41F2-96F6-1D01B41C4FB4}" srcOrd="0" destOrd="1" presId="urn:microsoft.com/office/officeart/2005/8/layout/hProcess9"/>
    <dgm:cxn modelId="{C3E1A0E3-882B-4854-B814-5B8C3574387B}" type="presOf" srcId="{D3DF58E3-AD33-4050-9CBB-C80148E9A2E1}" destId="{49725F28-C7E0-4872-AEDB-C24F939D7AE0}" srcOrd="0" destOrd="0" presId="urn:microsoft.com/office/officeart/2005/8/layout/hProcess9"/>
    <dgm:cxn modelId="{34DB5602-4F97-4C02-B32F-92069A1A8C64}" type="presOf" srcId="{A27C273A-4093-4C80-8268-F8931770E0A5}" destId="{1CF77033-644D-4EE1-AE67-7588F7653FDC}" srcOrd="0" destOrd="0" presId="urn:microsoft.com/office/officeart/2005/8/layout/hProcess9"/>
    <dgm:cxn modelId="{FDE6EAC0-C528-4A56-95A0-477EF7E63532}" srcId="{A61676DA-36FC-4502-B139-048D11D46357}" destId="{510E40D6-4400-4BB1-8471-6AD40AFF4CEB}" srcOrd="1" destOrd="0" parTransId="{47511796-31E6-470D-A59A-3AADE12EE4BF}" sibTransId="{7102C807-7627-46E1-8855-C8B5ED1843DD}"/>
    <dgm:cxn modelId="{CB48DEB8-6927-40D7-96DD-57571480826F}" srcId="{A27C273A-4093-4C80-8268-F8931770E0A5}" destId="{D8F39336-E909-4949-ACF1-A95BE18344D4}" srcOrd="0" destOrd="0" parTransId="{11AC67C2-CDCA-4175-89FD-AABF3CD1A400}" sibTransId="{8818DC70-6411-415C-8455-494B02B49ED8}"/>
    <dgm:cxn modelId="{5FC32EBC-E03D-4CA5-800E-5B144A2D81A8}" type="presOf" srcId="{D8F39336-E909-4949-ACF1-A95BE18344D4}" destId="{1CF77033-644D-4EE1-AE67-7588F7653FDC}" srcOrd="0" destOrd="1" presId="urn:microsoft.com/office/officeart/2005/8/layout/hProcess9"/>
    <dgm:cxn modelId="{07E0298C-5549-4BB7-B7EF-D12219158B2B}" srcId="{A10667CF-610D-4367-A937-F7A30C536EFF}" destId="{E1BCE35F-9025-42A9-A5FE-1CC77EC88D1B}" srcOrd="1" destOrd="0" parTransId="{F7868DD2-5C98-48A7-8497-C5BFCD7D732B}" sibTransId="{98EDC0D8-F2C3-43F9-ABF6-F8907605CB6E}"/>
    <dgm:cxn modelId="{DF2791CD-6832-4850-8BD1-BAF00A2788A7}" srcId="{D3DF58E3-AD33-4050-9CBB-C80148E9A2E1}" destId="{F5DFB7AF-EBF3-4B3C-AFFC-9E577B20D0A2}" srcOrd="0" destOrd="0" parTransId="{C5A56904-8B12-4962-AA01-0FE0F038E3DE}" sibTransId="{B498FB81-8FCB-4CA9-8FBC-7AE44B22668B}"/>
    <dgm:cxn modelId="{C181D9E8-D5F4-4B9D-B569-782329B67084}" type="presOf" srcId="{A10667CF-610D-4367-A937-F7A30C536EFF}" destId="{7FCD8C92-2C19-41F2-96F6-1D01B41C4FB4}" srcOrd="0" destOrd="0" presId="urn:microsoft.com/office/officeart/2005/8/layout/hProcess9"/>
    <dgm:cxn modelId="{C881154E-120A-478C-B6BF-67D80C9DA8B4}" type="presOf" srcId="{7E91578E-7468-45A2-90F3-7379B4265FA8}" destId="{68A64654-C271-4A3B-9B82-B3A3FB6D21C3}" srcOrd="0" destOrd="0" presId="urn:microsoft.com/office/officeart/2005/8/layout/hProcess9"/>
    <dgm:cxn modelId="{181EF9E1-7054-4D07-9CD1-457476E42533}" type="presOf" srcId="{510E40D6-4400-4BB1-8471-6AD40AFF4CEB}" destId="{D517D323-2F89-4AAE-91B7-F6ABE7AAA99D}" srcOrd="0" destOrd="2" presId="urn:microsoft.com/office/officeart/2005/8/layout/hProcess9"/>
    <dgm:cxn modelId="{C2856E4B-1CB0-4CC3-95DC-1225A751C208}" srcId="{7E91578E-7468-45A2-90F3-7379B4265FA8}" destId="{A10667CF-610D-4367-A937-F7A30C536EFF}" srcOrd="1" destOrd="0" parTransId="{D6833615-F2FC-4B5C-AAD0-868AE33A093C}" sibTransId="{076AA7FB-1F1A-461A-B634-3601D7B6564E}"/>
    <dgm:cxn modelId="{409B6864-AB33-41C2-B304-3E67827FFED9}" srcId="{A10667CF-610D-4367-A937-F7A30C536EFF}" destId="{EE814898-C9AE-41D6-AA3B-2140013AE538}" srcOrd="0" destOrd="0" parTransId="{760E5E54-AF5C-4624-ADD0-5B3B416FD9D8}" sibTransId="{70B8DB69-41C9-4CC1-8C13-5D8D8F944888}"/>
    <dgm:cxn modelId="{B1791E8A-BA36-429C-B6C7-B08943F0B09E}" srcId="{7E91578E-7468-45A2-90F3-7379B4265FA8}" destId="{A61676DA-36FC-4502-B139-048D11D46357}" srcOrd="0" destOrd="0" parTransId="{823E5620-E6B0-46F4-9F61-CE73F5949EC1}" sibTransId="{32DDCC26-BC64-4CCF-992C-4AD9CE2222BD}"/>
    <dgm:cxn modelId="{DE061592-58E4-4DA6-A859-408D1B5AC1A7}" type="presOf" srcId="{E1BCE35F-9025-42A9-A5FE-1CC77EC88D1B}" destId="{7FCD8C92-2C19-41F2-96F6-1D01B41C4FB4}" srcOrd="0" destOrd="2" presId="urn:microsoft.com/office/officeart/2005/8/layout/hProcess9"/>
    <dgm:cxn modelId="{4E4693A2-EC8B-4B48-AE49-AA6288ED6AE8}" srcId="{7E91578E-7468-45A2-90F3-7379B4265FA8}" destId="{A27C273A-4093-4C80-8268-F8931770E0A5}" srcOrd="2" destOrd="0" parTransId="{2E2F07B0-20A1-43CC-9E3E-ABF3CE6FB23E}" sibTransId="{622C07B0-FD91-4242-B0F9-497992EB9356}"/>
    <dgm:cxn modelId="{6BE6EABC-941C-4294-8224-2793737ADFBD}" type="presParOf" srcId="{68A64654-C271-4A3B-9B82-B3A3FB6D21C3}" destId="{2CF21847-B025-4F5B-8B01-514045833436}" srcOrd="0" destOrd="0" presId="urn:microsoft.com/office/officeart/2005/8/layout/hProcess9"/>
    <dgm:cxn modelId="{580CC369-E99E-4A24-BA8E-40C4D7091456}" type="presParOf" srcId="{68A64654-C271-4A3B-9B82-B3A3FB6D21C3}" destId="{D094830B-B1A1-41D2-BA6B-06BEB1468AED}" srcOrd="1" destOrd="0" presId="urn:microsoft.com/office/officeart/2005/8/layout/hProcess9"/>
    <dgm:cxn modelId="{79F17552-FE1E-461B-8C22-FCF778992243}" type="presParOf" srcId="{D094830B-B1A1-41D2-BA6B-06BEB1468AED}" destId="{D517D323-2F89-4AAE-91B7-F6ABE7AAA99D}" srcOrd="0" destOrd="0" presId="urn:microsoft.com/office/officeart/2005/8/layout/hProcess9"/>
    <dgm:cxn modelId="{BE536A29-3EC6-4F05-A418-BD11B993C7FB}" type="presParOf" srcId="{D094830B-B1A1-41D2-BA6B-06BEB1468AED}" destId="{39EF662F-6F43-430B-BE1F-E20411272D94}" srcOrd="1" destOrd="0" presId="urn:microsoft.com/office/officeart/2005/8/layout/hProcess9"/>
    <dgm:cxn modelId="{77F8B3EB-2C61-47E0-A26A-A883A659B1E2}" type="presParOf" srcId="{D094830B-B1A1-41D2-BA6B-06BEB1468AED}" destId="{7FCD8C92-2C19-41F2-96F6-1D01B41C4FB4}" srcOrd="2" destOrd="0" presId="urn:microsoft.com/office/officeart/2005/8/layout/hProcess9"/>
    <dgm:cxn modelId="{99D3877A-5C1F-49B2-9449-A2CE56C1D8CB}" type="presParOf" srcId="{D094830B-B1A1-41D2-BA6B-06BEB1468AED}" destId="{7E412F41-DFFE-425F-8D38-9E589BCE25B8}" srcOrd="3" destOrd="0" presId="urn:microsoft.com/office/officeart/2005/8/layout/hProcess9"/>
    <dgm:cxn modelId="{F6F8F0F9-82A2-4B6E-A004-832AA8B3012C}" type="presParOf" srcId="{D094830B-B1A1-41D2-BA6B-06BEB1468AED}" destId="{1CF77033-644D-4EE1-AE67-7588F7653FDC}" srcOrd="4" destOrd="0" presId="urn:microsoft.com/office/officeart/2005/8/layout/hProcess9"/>
    <dgm:cxn modelId="{E4EA9184-34E2-4BDF-957D-14526BD2A721}" type="presParOf" srcId="{D094830B-B1A1-41D2-BA6B-06BEB1468AED}" destId="{29C1A6DC-ACF2-474D-B638-32A9BB0B3797}" srcOrd="5" destOrd="0" presId="urn:microsoft.com/office/officeart/2005/8/layout/hProcess9"/>
    <dgm:cxn modelId="{CCE8A063-97BF-4EC0-911F-E4BC2768E4ED}" type="presParOf" srcId="{D094830B-B1A1-41D2-BA6B-06BEB1468AED}" destId="{49725F28-C7E0-4872-AEDB-C24F939D7AE0}"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91578E-7468-45A2-90F3-7379B4265FA8}"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A61676DA-36FC-4502-B139-048D11D46357}">
      <dgm:prSet/>
      <dgm:spPr/>
      <dgm:t>
        <a:bodyPr/>
        <a:lstStyle/>
        <a:p>
          <a:pPr rtl="1"/>
          <a:r>
            <a:rPr lang="he-IL" dirty="0" smtClean="0"/>
            <a:t>ממיר נתוני תחבורה הקיימים ל-</a:t>
          </a:r>
          <a:r>
            <a:rPr lang="en-US" dirty="0" smtClean="0"/>
            <a:t>GTFS </a:t>
          </a:r>
          <a:r>
            <a:rPr lang="he-IL" dirty="0" smtClean="0"/>
            <a:t>ומשיק מקור נתונים פנימי </a:t>
          </a:r>
          <a:endParaRPr lang="en-US" dirty="0"/>
        </a:p>
      </dgm:t>
    </dgm:pt>
    <dgm:pt modelId="{823E5620-E6B0-46F4-9F61-CE73F5949EC1}" type="parTrans" cxnId="{B1791E8A-BA36-429C-B6C7-B08943F0B09E}">
      <dgm:prSet/>
      <dgm:spPr/>
      <dgm:t>
        <a:bodyPr/>
        <a:lstStyle/>
        <a:p>
          <a:endParaRPr lang="en-US"/>
        </a:p>
      </dgm:t>
    </dgm:pt>
    <dgm:pt modelId="{32DDCC26-BC64-4CCF-992C-4AD9CE2222BD}" type="sibTrans" cxnId="{B1791E8A-BA36-429C-B6C7-B08943F0B09E}">
      <dgm:prSet/>
      <dgm:spPr/>
      <dgm:t>
        <a:bodyPr/>
        <a:lstStyle/>
        <a:p>
          <a:endParaRPr lang="en-US"/>
        </a:p>
      </dgm:t>
    </dgm:pt>
    <dgm:pt modelId="{B1E821C4-5B16-400D-83E5-DFBAA781E1E9}">
      <dgm:prSet/>
      <dgm:spPr/>
      <dgm:t>
        <a:bodyPr/>
        <a:lstStyle/>
        <a:p>
          <a:pPr rtl="1"/>
          <a:r>
            <a:rPr lang="en-US" dirty="0" smtClean="0"/>
            <a:t> ~25K-$75K</a:t>
          </a:r>
          <a:r>
            <a:rPr lang="he-IL" dirty="0" smtClean="0"/>
            <a:t>חד פעמי</a:t>
          </a:r>
          <a:endParaRPr lang="en-US" dirty="0"/>
        </a:p>
      </dgm:t>
    </dgm:pt>
    <dgm:pt modelId="{3544067F-6C67-4CE8-8F7D-4BCE151C5765}" type="parTrans" cxnId="{D8A9F741-F14D-4CB0-B376-A16587CD938A}">
      <dgm:prSet/>
      <dgm:spPr/>
      <dgm:t>
        <a:bodyPr/>
        <a:lstStyle/>
        <a:p>
          <a:endParaRPr lang="en-US"/>
        </a:p>
      </dgm:t>
    </dgm:pt>
    <dgm:pt modelId="{F5FCF00C-666C-4E4F-A78C-C01819A0A9D1}" type="sibTrans" cxnId="{D8A9F741-F14D-4CB0-B376-A16587CD938A}">
      <dgm:prSet/>
      <dgm:spPr/>
      <dgm:t>
        <a:bodyPr/>
        <a:lstStyle/>
        <a:p>
          <a:endParaRPr lang="en-US"/>
        </a:p>
      </dgm:t>
    </dgm:pt>
    <dgm:pt modelId="{510E40D6-4400-4BB1-8471-6AD40AFF4CEB}">
      <dgm:prSet/>
      <dgm:spPr/>
      <dgm:t>
        <a:bodyPr/>
        <a:lstStyle/>
        <a:p>
          <a:pPr rtl="1"/>
          <a:r>
            <a:rPr lang="he-IL" dirty="0" smtClean="0"/>
            <a:t>2-3 חודשים </a:t>
          </a:r>
          <a:endParaRPr lang="en-US" dirty="0"/>
        </a:p>
      </dgm:t>
    </dgm:pt>
    <dgm:pt modelId="{47511796-31E6-470D-A59A-3AADE12EE4BF}" type="parTrans" cxnId="{FDE6EAC0-C528-4A56-95A0-477EF7E63532}">
      <dgm:prSet/>
      <dgm:spPr/>
      <dgm:t>
        <a:bodyPr/>
        <a:lstStyle/>
        <a:p>
          <a:endParaRPr lang="en-US"/>
        </a:p>
      </dgm:t>
    </dgm:pt>
    <dgm:pt modelId="{7102C807-7627-46E1-8855-C8B5ED1843DD}" type="sibTrans" cxnId="{FDE6EAC0-C528-4A56-95A0-477EF7E63532}">
      <dgm:prSet/>
      <dgm:spPr/>
      <dgm:t>
        <a:bodyPr/>
        <a:lstStyle/>
        <a:p>
          <a:endParaRPr lang="en-US"/>
        </a:p>
      </dgm:t>
    </dgm:pt>
    <dgm:pt modelId="{A10667CF-610D-4367-A937-F7A30C536EFF}">
      <dgm:prSet/>
      <dgm:spPr/>
      <dgm:t>
        <a:bodyPr/>
        <a:lstStyle/>
        <a:p>
          <a:pPr rtl="1"/>
          <a:r>
            <a:rPr lang="he-IL" dirty="0" smtClean="0"/>
            <a:t>מיישם מתכנן מסלול מבוסס מפה באמצעות-</a:t>
          </a:r>
          <a:r>
            <a:rPr lang="en-US" dirty="0" smtClean="0"/>
            <a:t>OTP</a:t>
          </a:r>
          <a:r>
            <a:rPr lang="he-IL" dirty="0" smtClean="0"/>
            <a:t> כולל לוקליזציה </a:t>
          </a:r>
          <a:endParaRPr lang="en-US" dirty="0"/>
        </a:p>
      </dgm:t>
    </dgm:pt>
    <dgm:pt modelId="{D6833615-F2FC-4B5C-AAD0-868AE33A093C}" type="parTrans" cxnId="{C2856E4B-1CB0-4CC3-95DC-1225A751C208}">
      <dgm:prSet/>
      <dgm:spPr/>
      <dgm:t>
        <a:bodyPr/>
        <a:lstStyle/>
        <a:p>
          <a:endParaRPr lang="en-US"/>
        </a:p>
      </dgm:t>
    </dgm:pt>
    <dgm:pt modelId="{076AA7FB-1F1A-461A-B634-3601D7B6564E}" type="sibTrans" cxnId="{C2856E4B-1CB0-4CC3-95DC-1225A751C208}">
      <dgm:prSet/>
      <dgm:spPr/>
      <dgm:t>
        <a:bodyPr/>
        <a:lstStyle/>
        <a:p>
          <a:endParaRPr lang="en-US"/>
        </a:p>
      </dgm:t>
    </dgm:pt>
    <dgm:pt modelId="{EE814898-C9AE-41D6-AA3B-2140013AE538}">
      <dgm:prSet/>
      <dgm:spPr/>
      <dgm:t>
        <a:bodyPr/>
        <a:lstStyle/>
        <a:p>
          <a:pPr rtl="1"/>
          <a:r>
            <a:rPr lang="en-US" dirty="0" smtClean="0"/>
            <a:t> ~ $ 50K-100K</a:t>
          </a:r>
          <a:r>
            <a:rPr lang="he-IL" dirty="0" smtClean="0"/>
            <a:t>חד פעמי</a:t>
          </a:r>
          <a:endParaRPr lang="en-US" dirty="0"/>
        </a:p>
      </dgm:t>
    </dgm:pt>
    <dgm:pt modelId="{760E5E54-AF5C-4624-ADD0-5B3B416FD9D8}" type="parTrans" cxnId="{409B6864-AB33-41C2-B304-3E67827FFED9}">
      <dgm:prSet/>
      <dgm:spPr/>
      <dgm:t>
        <a:bodyPr/>
        <a:lstStyle/>
        <a:p>
          <a:endParaRPr lang="en-US"/>
        </a:p>
      </dgm:t>
    </dgm:pt>
    <dgm:pt modelId="{70B8DB69-41C9-4CC1-8C13-5D8D8F944888}" type="sibTrans" cxnId="{409B6864-AB33-41C2-B304-3E67827FFED9}">
      <dgm:prSet/>
      <dgm:spPr/>
      <dgm:t>
        <a:bodyPr/>
        <a:lstStyle/>
        <a:p>
          <a:endParaRPr lang="en-US"/>
        </a:p>
      </dgm:t>
    </dgm:pt>
    <dgm:pt modelId="{E1BCE35F-9025-42A9-A5FE-1CC77EC88D1B}">
      <dgm:prSet/>
      <dgm:spPr/>
      <dgm:t>
        <a:bodyPr/>
        <a:lstStyle/>
        <a:p>
          <a:pPr rtl="1"/>
          <a:r>
            <a:rPr lang="he-IL" dirty="0" smtClean="0"/>
            <a:t>1-2 חודשים </a:t>
          </a:r>
          <a:endParaRPr lang="en-US" dirty="0"/>
        </a:p>
      </dgm:t>
    </dgm:pt>
    <dgm:pt modelId="{F7868DD2-5C98-48A7-8497-C5BFCD7D732B}" type="parTrans" cxnId="{07E0298C-5549-4BB7-B7EF-D12219158B2B}">
      <dgm:prSet/>
      <dgm:spPr/>
      <dgm:t>
        <a:bodyPr/>
        <a:lstStyle/>
        <a:p>
          <a:endParaRPr lang="en-US"/>
        </a:p>
      </dgm:t>
    </dgm:pt>
    <dgm:pt modelId="{98EDC0D8-F2C3-43F9-ABF6-F8907605CB6E}" type="sibTrans" cxnId="{07E0298C-5549-4BB7-B7EF-D12219158B2B}">
      <dgm:prSet/>
      <dgm:spPr/>
      <dgm:t>
        <a:bodyPr/>
        <a:lstStyle/>
        <a:p>
          <a:endParaRPr lang="en-US"/>
        </a:p>
      </dgm:t>
    </dgm:pt>
    <dgm:pt modelId="{A27C273A-4093-4C80-8268-F8931770E0A5}">
      <dgm:prSet/>
      <dgm:spPr/>
      <dgm:t>
        <a:bodyPr/>
        <a:lstStyle/>
        <a:p>
          <a:pPr rtl="1"/>
          <a:r>
            <a:rPr lang="he-IL" dirty="0" smtClean="0"/>
            <a:t>משיק ומתחזק מתכנן מסלול </a:t>
          </a:r>
          <a:endParaRPr lang="en-US" dirty="0"/>
        </a:p>
      </dgm:t>
    </dgm:pt>
    <dgm:pt modelId="{2E2F07B0-20A1-43CC-9E3E-ABF3CE6FB23E}" type="parTrans" cxnId="{4E4693A2-EC8B-4B48-AE49-AA6288ED6AE8}">
      <dgm:prSet/>
      <dgm:spPr/>
      <dgm:t>
        <a:bodyPr/>
        <a:lstStyle/>
        <a:p>
          <a:endParaRPr lang="en-US"/>
        </a:p>
      </dgm:t>
    </dgm:pt>
    <dgm:pt modelId="{622C07B0-FD91-4242-B0F9-497992EB9356}" type="sibTrans" cxnId="{4E4693A2-EC8B-4B48-AE49-AA6288ED6AE8}">
      <dgm:prSet/>
      <dgm:spPr/>
      <dgm:t>
        <a:bodyPr/>
        <a:lstStyle/>
        <a:p>
          <a:endParaRPr lang="en-US"/>
        </a:p>
      </dgm:t>
    </dgm:pt>
    <dgm:pt modelId="{D8F39336-E909-4949-ACF1-A95BE18344D4}">
      <dgm:prSet/>
      <dgm:spPr/>
      <dgm:t>
        <a:bodyPr/>
        <a:lstStyle/>
        <a:p>
          <a:pPr rtl="1"/>
          <a:r>
            <a:rPr lang="en-US" dirty="0" smtClean="0"/>
            <a:t>~ $ 25k </a:t>
          </a:r>
          <a:r>
            <a:rPr lang="he-IL" dirty="0" smtClean="0"/>
            <a:t>לשנה + דמי אירוח </a:t>
          </a:r>
          <a:r>
            <a:rPr lang="en-US" dirty="0" smtClean="0"/>
            <a:t>~$10K </a:t>
          </a:r>
          <a:r>
            <a:rPr lang="he-IL" dirty="0" smtClean="0"/>
            <a:t> בשנה </a:t>
          </a:r>
          <a:endParaRPr lang="en-US" dirty="0"/>
        </a:p>
      </dgm:t>
    </dgm:pt>
    <dgm:pt modelId="{11AC67C2-CDCA-4175-89FD-AABF3CD1A400}" type="parTrans" cxnId="{CB48DEB8-6927-40D7-96DD-57571480826F}">
      <dgm:prSet/>
      <dgm:spPr/>
      <dgm:t>
        <a:bodyPr/>
        <a:lstStyle/>
        <a:p>
          <a:endParaRPr lang="en-US"/>
        </a:p>
      </dgm:t>
    </dgm:pt>
    <dgm:pt modelId="{8818DC70-6411-415C-8455-494B02B49ED8}" type="sibTrans" cxnId="{CB48DEB8-6927-40D7-96DD-57571480826F}">
      <dgm:prSet/>
      <dgm:spPr/>
      <dgm:t>
        <a:bodyPr/>
        <a:lstStyle/>
        <a:p>
          <a:endParaRPr lang="en-US"/>
        </a:p>
      </dgm:t>
    </dgm:pt>
    <dgm:pt modelId="{D3DF58E3-AD33-4050-9CBB-C80148E9A2E1}">
      <dgm:prSet/>
      <dgm:spPr/>
      <dgm:t>
        <a:bodyPr/>
        <a:lstStyle/>
        <a:p>
          <a:pPr rtl="1"/>
          <a:r>
            <a:rPr lang="he-IL" dirty="0" smtClean="0"/>
            <a:t>מתחזק ידנית את המקור </a:t>
          </a:r>
          <a:r>
            <a:rPr lang="en-US" dirty="0" smtClean="0"/>
            <a:t>GTFS </a:t>
          </a:r>
          <a:r>
            <a:rPr lang="he-IL" dirty="0" smtClean="0"/>
            <a:t> עם עדכונים רבעוניים </a:t>
          </a:r>
          <a:endParaRPr lang="en-US" dirty="0"/>
        </a:p>
      </dgm:t>
    </dgm:pt>
    <dgm:pt modelId="{3CC8D446-EF3E-4734-AA15-B0D65FD93A8D}" type="parTrans" cxnId="{05FA0D3D-3F12-4D03-8CF1-9AEE8E1294FC}">
      <dgm:prSet/>
      <dgm:spPr/>
      <dgm:t>
        <a:bodyPr/>
        <a:lstStyle/>
        <a:p>
          <a:endParaRPr lang="en-US"/>
        </a:p>
      </dgm:t>
    </dgm:pt>
    <dgm:pt modelId="{6000F791-E013-4823-A8FF-36DCACBEBD7E}" type="sibTrans" cxnId="{05FA0D3D-3F12-4D03-8CF1-9AEE8E1294FC}">
      <dgm:prSet/>
      <dgm:spPr/>
      <dgm:t>
        <a:bodyPr/>
        <a:lstStyle/>
        <a:p>
          <a:endParaRPr lang="en-US"/>
        </a:p>
      </dgm:t>
    </dgm:pt>
    <dgm:pt modelId="{F5DFB7AF-EBF3-4B3C-AFFC-9E577B20D0A2}">
      <dgm:prSet/>
      <dgm:spPr/>
      <dgm:t>
        <a:bodyPr/>
        <a:lstStyle/>
        <a:p>
          <a:pPr rtl="1"/>
          <a:r>
            <a:rPr lang="en-US" dirty="0" smtClean="0"/>
            <a:t>~ $ 25k </a:t>
          </a:r>
          <a:r>
            <a:rPr lang="he-IL" dirty="0" smtClean="0"/>
            <a:t>בשנה </a:t>
          </a:r>
          <a:endParaRPr lang="en-US" dirty="0"/>
        </a:p>
      </dgm:t>
    </dgm:pt>
    <dgm:pt modelId="{C5A56904-8B12-4962-AA01-0FE0F038E3DE}" type="parTrans" cxnId="{DF2791CD-6832-4850-8BD1-BAF00A2788A7}">
      <dgm:prSet/>
      <dgm:spPr/>
      <dgm:t>
        <a:bodyPr/>
        <a:lstStyle/>
        <a:p>
          <a:endParaRPr lang="en-US"/>
        </a:p>
      </dgm:t>
    </dgm:pt>
    <dgm:pt modelId="{B498FB81-8FCB-4CA9-8FBC-7AE44B22668B}" type="sibTrans" cxnId="{DF2791CD-6832-4850-8BD1-BAF00A2788A7}">
      <dgm:prSet/>
      <dgm:spPr/>
      <dgm:t>
        <a:bodyPr/>
        <a:lstStyle/>
        <a:p>
          <a:endParaRPr lang="en-US"/>
        </a:p>
      </dgm:t>
    </dgm:pt>
    <dgm:pt modelId="{68A64654-C271-4A3B-9B82-B3A3FB6D21C3}" type="pres">
      <dgm:prSet presAssocID="{7E91578E-7468-45A2-90F3-7379B4265FA8}" presName="CompostProcess" presStyleCnt="0">
        <dgm:presLayoutVars>
          <dgm:dir/>
          <dgm:resizeHandles val="exact"/>
        </dgm:presLayoutVars>
      </dgm:prSet>
      <dgm:spPr/>
      <dgm:t>
        <a:bodyPr/>
        <a:lstStyle/>
        <a:p>
          <a:endParaRPr lang="en-US"/>
        </a:p>
      </dgm:t>
    </dgm:pt>
    <dgm:pt modelId="{2CF21847-B025-4F5B-8B01-514045833436}" type="pres">
      <dgm:prSet presAssocID="{7E91578E-7468-45A2-90F3-7379B4265FA8}" presName="arrow" presStyleLbl="bgShp" presStyleIdx="0" presStyleCnt="1" custScaleX="117647" custScaleY="92857"/>
      <dgm:spPr/>
    </dgm:pt>
    <dgm:pt modelId="{D094830B-B1A1-41D2-BA6B-06BEB1468AED}" type="pres">
      <dgm:prSet presAssocID="{7E91578E-7468-45A2-90F3-7379B4265FA8}" presName="linearProcess" presStyleCnt="0"/>
      <dgm:spPr/>
    </dgm:pt>
    <dgm:pt modelId="{D517D323-2F89-4AAE-91B7-F6ABE7AAA99D}" type="pres">
      <dgm:prSet presAssocID="{A61676DA-36FC-4502-B139-048D11D46357}" presName="textNode" presStyleLbl="node1" presStyleIdx="0" presStyleCnt="4">
        <dgm:presLayoutVars>
          <dgm:bulletEnabled val="1"/>
        </dgm:presLayoutVars>
      </dgm:prSet>
      <dgm:spPr/>
      <dgm:t>
        <a:bodyPr/>
        <a:lstStyle/>
        <a:p>
          <a:endParaRPr lang="en-US"/>
        </a:p>
      </dgm:t>
    </dgm:pt>
    <dgm:pt modelId="{39EF662F-6F43-430B-BE1F-E20411272D94}" type="pres">
      <dgm:prSet presAssocID="{32DDCC26-BC64-4CCF-992C-4AD9CE2222BD}" presName="sibTrans" presStyleCnt="0"/>
      <dgm:spPr/>
    </dgm:pt>
    <dgm:pt modelId="{7FCD8C92-2C19-41F2-96F6-1D01B41C4FB4}" type="pres">
      <dgm:prSet presAssocID="{A10667CF-610D-4367-A937-F7A30C536EFF}" presName="textNode" presStyleLbl="node1" presStyleIdx="1" presStyleCnt="4">
        <dgm:presLayoutVars>
          <dgm:bulletEnabled val="1"/>
        </dgm:presLayoutVars>
      </dgm:prSet>
      <dgm:spPr/>
      <dgm:t>
        <a:bodyPr/>
        <a:lstStyle/>
        <a:p>
          <a:endParaRPr lang="en-US"/>
        </a:p>
      </dgm:t>
    </dgm:pt>
    <dgm:pt modelId="{7E412F41-DFFE-425F-8D38-9E589BCE25B8}" type="pres">
      <dgm:prSet presAssocID="{076AA7FB-1F1A-461A-B634-3601D7B6564E}" presName="sibTrans" presStyleCnt="0"/>
      <dgm:spPr/>
    </dgm:pt>
    <dgm:pt modelId="{1CF77033-644D-4EE1-AE67-7588F7653FDC}" type="pres">
      <dgm:prSet presAssocID="{A27C273A-4093-4C80-8268-F8931770E0A5}" presName="textNode" presStyleLbl="node1" presStyleIdx="2" presStyleCnt="4">
        <dgm:presLayoutVars>
          <dgm:bulletEnabled val="1"/>
        </dgm:presLayoutVars>
      </dgm:prSet>
      <dgm:spPr/>
      <dgm:t>
        <a:bodyPr/>
        <a:lstStyle/>
        <a:p>
          <a:endParaRPr lang="en-US"/>
        </a:p>
      </dgm:t>
    </dgm:pt>
    <dgm:pt modelId="{29C1A6DC-ACF2-474D-B638-32A9BB0B3797}" type="pres">
      <dgm:prSet presAssocID="{622C07B0-FD91-4242-B0F9-497992EB9356}" presName="sibTrans" presStyleCnt="0"/>
      <dgm:spPr/>
    </dgm:pt>
    <dgm:pt modelId="{49725F28-C7E0-4872-AEDB-C24F939D7AE0}" type="pres">
      <dgm:prSet presAssocID="{D3DF58E3-AD33-4050-9CBB-C80148E9A2E1}" presName="textNode" presStyleLbl="node1" presStyleIdx="3" presStyleCnt="4">
        <dgm:presLayoutVars>
          <dgm:bulletEnabled val="1"/>
        </dgm:presLayoutVars>
      </dgm:prSet>
      <dgm:spPr/>
      <dgm:t>
        <a:bodyPr/>
        <a:lstStyle/>
        <a:p>
          <a:endParaRPr lang="en-US"/>
        </a:p>
      </dgm:t>
    </dgm:pt>
  </dgm:ptLst>
  <dgm:cxnLst>
    <dgm:cxn modelId="{A1222015-557B-44C8-A174-3FF6AA13B532}" type="presOf" srcId="{D3DF58E3-AD33-4050-9CBB-C80148E9A2E1}" destId="{49725F28-C7E0-4872-AEDB-C24F939D7AE0}" srcOrd="0" destOrd="0" presId="urn:microsoft.com/office/officeart/2005/8/layout/hProcess9"/>
    <dgm:cxn modelId="{4E5B3974-F80B-4651-AB61-A5DDBB7F4323}" type="presOf" srcId="{EE814898-C9AE-41D6-AA3B-2140013AE538}" destId="{7FCD8C92-2C19-41F2-96F6-1D01B41C4FB4}" srcOrd="0" destOrd="1" presId="urn:microsoft.com/office/officeart/2005/8/layout/hProcess9"/>
    <dgm:cxn modelId="{0E4FC5A5-E070-41C0-9A0A-ED055A464A71}" type="presOf" srcId="{D8F39336-E909-4949-ACF1-A95BE18344D4}" destId="{1CF77033-644D-4EE1-AE67-7588F7653FDC}" srcOrd="0" destOrd="1" presId="urn:microsoft.com/office/officeart/2005/8/layout/hProcess9"/>
    <dgm:cxn modelId="{86D2F0AD-0E57-490E-A7EC-6541F888B9C8}" type="presOf" srcId="{A10667CF-610D-4367-A937-F7A30C536EFF}" destId="{7FCD8C92-2C19-41F2-96F6-1D01B41C4FB4}" srcOrd="0" destOrd="0" presId="urn:microsoft.com/office/officeart/2005/8/layout/hProcess9"/>
    <dgm:cxn modelId="{D8A9F741-F14D-4CB0-B376-A16587CD938A}" srcId="{A61676DA-36FC-4502-B139-048D11D46357}" destId="{B1E821C4-5B16-400D-83E5-DFBAA781E1E9}" srcOrd="0" destOrd="0" parTransId="{3544067F-6C67-4CE8-8F7D-4BCE151C5765}" sibTransId="{F5FCF00C-666C-4E4F-A78C-C01819A0A9D1}"/>
    <dgm:cxn modelId="{05FA0D3D-3F12-4D03-8CF1-9AEE8E1294FC}" srcId="{7E91578E-7468-45A2-90F3-7379B4265FA8}" destId="{D3DF58E3-AD33-4050-9CBB-C80148E9A2E1}" srcOrd="3" destOrd="0" parTransId="{3CC8D446-EF3E-4734-AA15-B0D65FD93A8D}" sibTransId="{6000F791-E013-4823-A8FF-36DCACBEBD7E}"/>
    <dgm:cxn modelId="{C9E35687-54C7-4BB2-BE5E-E62A227C0F4B}" type="presOf" srcId="{A27C273A-4093-4C80-8268-F8931770E0A5}" destId="{1CF77033-644D-4EE1-AE67-7588F7653FDC}" srcOrd="0" destOrd="0" presId="urn:microsoft.com/office/officeart/2005/8/layout/hProcess9"/>
    <dgm:cxn modelId="{8F335D40-3370-4B0B-98C0-D02DA2371064}" type="presOf" srcId="{F5DFB7AF-EBF3-4B3C-AFFC-9E577B20D0A2}" destId="{49725F28-C7E0-4872-AEDB-C24F939D7AE0}" srcOrd="0" destOrd="1" presId="urn:microsoft.com/office/officeart/2005/8/layout/hProcess9"/>
    <dgm:cxn modelId="{CB48DEB8-6927-40D7-96DD-57571480826F}" srcId="{A27C273A-4093-4C80-8268-F8931770E0A5}" destId="{D8F39336-E909-4949-ACF1-A95BE18344D4}" srcOrd="0" destOrd="0" parTransId="{11AC67C2-CDCA-4175-89FD-AABF3CD1A400}" sibTransId="{8818DC70-6411-415C-8455-494B02B49ED8}"/>
    <dgm:cxn modelId="{FDE6EAC0-C528-4A56-95A0-477EF7E63532}" srcId="{A61676DA-36FC-4502-B139-048D11D46357}" destId="{510E40D6-4400-4BB1-8471-6AD40AFF4CEB}" srcOrd="1" destOrd="0" parTransId="{47511796-31E6-470D-A59A-3AADE12EE4BF}" sibTransId="{7102C807-7627-46E1-8855-C8B5ED1843DD}"/>
    <dgm:cxn modelId="{07E0298C-5549-4BB7-B7EF-D12219158B2B}" srcId="{A10667CF-610D-4367-A937-F7A30C536EFF}" destId="{E1BCE35F-9025-42A9-A5FE-1CC77EC88D1B}" srcOrd="1" destOrd="0" parTransId="{F7868DD2-5C98-48A7-8497-C5BFCD7D732B}" sibTransId="{98EDC0D8-F2C3-43F9-ABF6-F8907605CB6E}"/>
    <dgm:cxn modelId="{D3A753E5-D78F-4C00-82AE-35CED36A53CB}" type="presOf" srcId="{E1BCE35F-9025-42A9-A5FE-1CC77EC88D1B}" destId="{7FCD8C92-2C19-41F2-96F6-1D01B41C4FB4}" srcOrd="0" destOrd="2" presId="urn:microsoft.com/office/officeart/2005/8/layout/hProcess9"/>
    <dgm:cxn modelId="{8FDDE3B1-6505-440D-957A-3175CBC8BC36}" type="presOf" srcId="{7E91578E-7468-45A2-90F3-7379B4265FA8}" destId="{68A64654-C271-4A3B-9B82-B3A3FB6D21C3}" srcOrd="0" destOrd="0" presId="urn:microsoft.com/office/officeart/2005/8/layout/hProcess9"/>
    <dgm:cxn modelId="{DF2791CD-6832-4850-8BD1-BAF00A2788A7}" srcId="{D3DF58E3-AD33-4050-9CBB-C80148E9A2E1}" destId="{F5DFB7AF-EBF3-4B3C-AFFC-9E577B20D0A2}" srcOrd="0" destOrd="0" parTransId="{C5A56904-8B12-4962-AA01-0FE0F038E3DE}" sibTransId="{B498FB81-8FCB-4CA9-8FBC-7AE44B22668B}"/>
    <dgm:cxn modelId="{665A0BBB-0AF0-47A1-B95F-9BDA04F4C808}" type="presOf" srcId="{A61676DA-36FC-4502-B139-048D11D46357}" destId="{D517D323-2F89-4AAE-91B7-F6ABE7AAA99D}" srcOrd="0" destOrd="0" presId="urn:microsoft.com/office/officeart/2005/8/layout/hProcess9"/>
    <dgm:cxn modelId="{FFA94CB6-A141-4748-AA51-A3AD3F237CEA}" type="presOf" srcId="{510E40D6-4400-4BB1-8471-6AD40AFF4CEB}" destId="{D517D323-2F89-4AAE-91B7-F6ABE7AAA99D}" srcOrd="0" destOrd="2" presId="urn:microsoft.com/office/officeart/2005/8/layout/hProcess9"/>
    <dgm:cxn modelId="{0C96AC0A-D7A4-4EB8-86A2-BEB456875D15}" type="presOf" srcId="{B1E821C4-5B16-400D-83E5-DFBAA781E1E9}" destId="{D517D323-2F89-4AAE-91B7-F6ABE7AAA99D}" srcOrd="0" destOrd="1" presId="urn:microsoft.com/office/officeart/2005/8/layout/hProcess9"/>
    <dgm:cxn modelId="{C2856E4B-1CB0-4CC3-95DC-1225A751C208}" srcId="{7E91578E-7468-45A2-90F3-7379B4265FA8}" destId="{A10667CF-610D-4367-A937-F7A30C536EFF}" srcOrd="1" destOrd="0" parTransId="{D6833615-F2FC-4B5C-AAD0-868AE33A093C}" sibTransId="{076AA7FB-1F1A-461A-B634-3601D7B6564E}"/>
    <dgm:cxn modelId="{409B6864-AB33-41C2-B304-3E67827FFED9}" srcId="{A10667CF-610D-4367-A937-F7A30C536EFF}" destId="{EE814898-C9AE-41D6-AA3B-2140013AE538}" srcOrd="0" destOrd="0" parTransId="{760E5E54-AF5C-4624-ADD0-5B3B416FD9D8}" sibTransId="{70B8DB69-41C9-4CC1-8C13-5D8D8F944888}"/>
    <dgm:cxn modelId="{B1791E8A-BA36-429C-B6C7-B08943F0B09E}" srcId="{7E91578E-7468-45A2-90F3-7379B4265FA8}" destId="{A61676DA-36FC-4502-B139-048D11D46357}" srcOrd="0" destOrd="0" parTransId="{823E5620-E6B0-46F4-9F61-CE73F5949EC1}" sibTransId="{32DDCC26-BC64-4CCF-992C-4AD9CE2222BD}"/>
    <dgm:cxn modelId="{4E4693A2-EC8B-4B48-AE49-AA6288ED6AE8}" srcId="{7E91578E-7468-45A2-90F3-7379B4265FA8}" destId="{A27C273A-4093-4C80-8268-F8931770E0A5}" srcOrd="2" destOrd="0" parTransId="{2E2F07B0-20A1-43CC-9E3E-ABF3CE6FB23E}" sibTransId="{622C07B0-FD91-4242-B0F9-497992EB9356}"/>
    <dgm:cxn modelId="{7AE305A2-5C80-4C0E-9528-5D71A72B78E3}" type="presParOf" srcId="{68A64654-C271-4A3B-9B82-B3A3FB6D21C3}" destId="{2CF21847-B025-4F5B-8B01-514045833436}" srcOrd="0" destOrd="0" presId="urn:microsoft.com/office/officeart/2005/8/layout/hProcess9"/>
    <dgm:cxn modelId="{BA0D682C-DA01-4B4E-B4D0-DD4EE2BA472E}" type="presParOf" srcId="{68A64654-C271-4A3B-9B82-B3A3FB6D21C3}" destId="{D094830B-B1A1-41D2-BA6B-06BEB1468AED}" srcOrd="1" destOrd="0" presId="urn:microsoft.com/office/officeart/2005/8/layout/hProcess9"/>
    <dgm:cxn modelId="{251D06F1-BE04-408A-ADEC-0EC2DF04C729}" type="presParOf" srcId="{D094830B-B1A1-41D2-BA6B-06BEB1468AED}" destId="{D517D323-2F89-4AAE-91B7-F6ABE7AAA99D}" srcOrd="0" destOrd="0" presId="urn:microsoft.com/office/officeart/2005/8/layout/hProcess9"/>
    <dgm:cxn modelId="{3DF055E5-D532-4A1C-AC0A-AD956E839903}" type="presParOf" srcId="{D094830B-B1A1-41D2-BA6B-06BEB1468AED}" destId="{39EF662F-6F43-430B-BE1F-E20411272D94}" srcOrd="1" destOrd="0" presId="urn:microsoft.com/office/officeart/2005/8/layout/hProcess9"/>
    <dgm:cxn modelId="{C92F9F2F-F7AB-439D-A084-A8A99EA8CBF3}" type="presParOf" srcId="{D094830B-B1A1-41D2-BA6B-06BEB1468AED}" destId="{7FCD8C92-2C19-41F2-96F6-1D01B41C4FB4}" srcOrd="2" destOrd="0" presId="urn:microsoft.com/office/officeart/2005/8/layout/hProcess9"/>
    <dgm:cxn modelId="{F811AE67-431D-4362-B746-517E1B496BE6}" type="presParOf" srcId="{D094830B-B1A1-41D2-BA6B-06BEB1468AED}" destId="{7E412F41-DFFE-425F-8D38-9E589BCE25B8}" srcOrd="3" destOrd="0" presId="urn:microsoft.com/office/officeart/2005/8/layout/hProcess9"/>
    <dgm:cxn modelId="{01482D4C-B79E-46A3-BD88-9F96941CBD3E}" type="presParOf" srcId="{D094830B-B1A1-41D2-BA6B-06BEB1468AED}" destId="{1CF77033-644D-4EE1-AE67-7588F7653FDC}" srcOrd="4" destOrd="0" presId="urn:microsoft.com/office/officeart/2005/8/layout/hProcess9"/>
    <dgm:cxn modelId="{104B8ABE-E780-48DA-B732-5891F6E1FB04}" type="presParOf" srcId="{D094830B-B1A1-41D2-BA6B-06BEB1468AED}" destId="{29C1A6DC-ACF2-474D-B638-32A9BB0B3797}" srcOrd="5" destOrd="0" presId="urn:microsoft.com/office/officeart/2005/8/layout/hProcess9"/>
    <dgm:cxn modelId="{05548D73-AAA4-45EF-BEAB-9EB5887D2E03}" type="presParOf" srcId="{D094830B-B1A1-41D2-BA6B-06BEB1468AED}" destId="{49725F28-C7E0-4872-AEDB-C24F939D7AE0}"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F7927-147B-4AEB-AEDB-82B04B46AD2E}" type="datetimeFigureOut">
              <a:rPr lang="en-US" smtClean="0"/>
              <a:pPr/>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2BF8C-C66B-4A94-928E-431A549C508B}" type="slidenum">
              <a:rPr lang="en-US" smtClean="0"/>
              <a:pPr/>
              <a:t>‹#›</a:t>
            </a:fld>
            <a:endParaRPr lang="en-US"/>
          </a:p>
        </p:txBody>
      </p:sp>
    </p:spTree>
    <p:extLst>
      <p:ext uri="{BB962C8B-B14F-4D97-AF65-F5344CB8AC3E}">
        <p14:creationId xmlns:p14="http://schemas.microsoft.com/office/powerpoint/2010/main" xmlns="" val="33948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FF263-C84F-42CB-B91B-CF239EE24184}" type="slidenum">
              <a:rPr lang="en-US"/>
              <a:pPr/>
              <a:t>14</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F8706-7EDE-47F1-A780-1548B4A0924E}" type="slidenum">
              <a:rPr lang="en-US"/>
              <a:pPr/>
              <a:t>21</a:t>
            </a:fld>
            <a:endParaRPr lang="en-US"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171D9-41B0-4940-98B8-AA78D7E32F89}" type="slidenum">
              <a:rPr lang="en-US"/>
              <a:pPr/>
              <a:t>35</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smtClean="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A3C59-030B-4F59-A8E1-E5CC21A168E5}" type="slidenum">
              <a:rPr lang="en-US"/>
              <a:pPr/>
              <a:t>40</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EDF54-4F03-4CC1-9568-4B4A10C9AAF9}" type="slidenum">
              <a:rPr lang="en-US"/>
              <a:pPr/>
              <a:t>41</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18D6D-A93F-4EC8-8949-5F9EDA795242}" type="slidenum">
              <a:rPr lang="en-US"/>
              <a:pPr/>
              <a:t>42</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14ED5-597E-4B54-98A3-3E98AAE532DE}" type="slidenum">
              <a:rPr lang="en-US"/>
              <a:pPr/>
              <a:t>44</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67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7672BF8C-C66B-4A94-928E-431A549C508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3522CA-A75E-4D1D-885B-4CA3F0D2D5A4}"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200311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522CA-A75E-4D1D-885B-4CA3F0D2D5A4}"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101391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522CA-A75E-4D1D-885B-4CA3F0D2D5A4}"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246093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522CA-A75E-4D1D-885B-4CA3F0D2D5A4}"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364161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522CA-A75E-4D1D-885B-4CA3F0D2D5A4}"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108761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3522CA-A75E-4D1D-885B-4CA3F0D2D5A4}"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82435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3522CA-A75E-4D1D-885B-4CA3F0D2D5A4}" type="datetimeFigureOut">
              <a:rPr lang="en-US" smtClean="0"/>
              <a:pPr/>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266108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3522CA-A75E-4D1D-885B-4CA3F0D2D5A4}" type="datetimeFigureOut">
              <a:rPr lang="en-US" smtClean="0"/>
              <a:pPr/>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32778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522CA-A75E-4D1D-885B-4CA3F0D2D5A4}" type="datetimeFigureOut">
              <a:rPr lang="en-US" smtClean="0"/>
              <a:pPr/>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109823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522CA-A75E-4D1D-885B-4CA3F0D2D5A4}"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258473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522CA-A75E-4D1D-885B-4CA3F0D2D5A4}"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8A74B1-72EA-4C47-A7DF-760B01920024}" type="slidenum">
              <a:rPr lang="en-US" smtClean="0"/>
              <a:pPr/>
              <a:t>‹#›</a:t>
            </a:fld>
            <a:endParaRPr lang="en-US"/>
          </a:p>
        </p:txBody>
      </p:sp>
    </p:spTree>
    <p:extLst>
      <p:ext uri="{BB962C8B-B14F-4D97-AF65-F5344CB8AC3E}">
        <p14:creationId xmlns:p14="http://schemas.microsoft.com/office/powerpoint/2010/main" xmlns="" val="134501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22CA-A75E-4D1D-885B-4CA3F0D2D5A4}" type="datetimeFigureOut">
              <a:rPr lang="en-US" smtClean="0"/>
              <a:pPr/>
              <a:t>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A74B1-72EA-4C47-A7DF-760B01920024}" type="slidenum">
              <a:rPr lang="en-US" smtClean="0"/>
              <a:pPr/>
              <a:t>‹#›</a:t>
            </a:fld>
            <a:endParaRPr lang="en-US"/>
          </a:p>
        </p:txBody>
      </p:sp>
      <p:pic>
        <p:nvPicPr>
          <p:cNvPr id="7" name="Picture 5" descr="MIU Logo"/>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629525" y="76200"/>
            <a:ext cx="1438275" cy="1285875"/>
          </a:xfrm>
          <a:prstGeom prst="rect">
            <a:avLst/>
          </a:prstGeom>
          <a:noFill/>
          <a:ln w="9525">
            <a:noFill/>
            <a:miter lim="800000"/>
            <a:headEnd/>
            <a:tailEnd/>
          </a:ln>
        </p:spPr>
      </p:pic>
    </p:spTree>
    <p:extLst>
      <p:ext uri="{BB962C8B-B14F-4D97-AF65-F5344CB8AC3E}">
        <p14:creationId xmlns:p14="http://schemas.microsoft.com/office/powerpoint/2010/main" xmlns="" val="364884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chman@miu.org.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hyperlink" Target="http://www.kavim-t.co.il/" TargetMode="External"/><Relationship Id="rId13" Type="http://schemas.openxmlformats.org/officeDocument/2006/relationships/image" Target="../media/image6.jpeg"/><Relationship Id="rId3" Type="http://schemas.openxmlformats.org/officeDocument/2006/relationships/hyperlink" Target="http://www.bus.gov.il/" TargetMode="External"/><Relationship Id="rId7" Type="http://schemas.openxmlformats.org/officeDocument/2006/relationships/hyperlink" Target="http://www.dan.co.il/" TargetMode="External"/><Relationship Id="rId12"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israrail.org.il/" TargetMode="External"/><Relationship Id="rId11" Type="http://schemas.openxmlformats.org/officeDocument/2006/relationships/image" Target="../media/image4.gif"/><Relationship Id="rId5" Type="http://schemas.openxmlformats.org/officeDocument/2006/relationships/hyperlink" Target="http://www.egged.co.il/" TargetMode="External"/><Relationship Id="rId10" Type="http://schemas.openxmlformats.org/officeDocument/2006/relationships/image" Target="../media/image3.gif"/><Relationship Id="rId4" Type="http://schemas.openxmlformats.org/officeDocument/2006/relationships/hyperlink" Target="http://www.bus.co.il/" TargetMode="External"/><Relationship Id="rId9" Type="http://schemas.openxmlformats.org/officeDocument/2006/relationships/image" Target="../media/image2.gif"/><Relationship Id="rId1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www.gtfs-data-exchange.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hyperlink" Target="mailto:nachman@miu.org.il"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nachman@miu.org.i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www.miu.org.i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4.png"/><Relationship Id="rId7" Type="http://schemas.openxmlformats.org/officeDocument/2006/relationships/image" Target="../media/image57.wmf"/><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39.png"/><Relationship Id="rId4" Type="http://schemas.openxmlformats.org/officeDocument/2006/relationships/image" Target="../media/image25.jpeg"/><Relationship Id="rId9"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hyperlink" Target="http://www.businfo.co.il/"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8" Type="http://schemas.openxmlformats.org/officeDocument/2006/relationships/hyperlink" Target="http://www.kavim-t.co.il/" TargetMode="External"/><Relationship Id="rId3" Type="http://schemas.openxmlformats.org/officeDocument/2006/relationships/hyperlink" Target="http://www.bus.gov.il/" TargetMode="External"/><Relationship Id="rId7" Type="http://schemas.openxmlformats.org/officeDocument/2006/relationships/hyperlink" Target="http://www.dan.co.i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israrail.org.il/" TargetMode="External"/><Relationship Id="rId5" Type="http://schemas.openxmlformats.org/officeDocument/2006/relationships/hyperlink" Target="http://www.egged.co.il/" TargetMode="External"/><Relationship Id="rId4" Type="http://schemas.openxmlformats.org/officeDocument/2006/relationships/hyperlink" Target="http://www.bus.co.i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opentripplanner.com/" TargetMode="External"/><Relationship Id="rId13" Type="http://schemas.openxmlformats.org/officeDocument/2006/relationships/hyperlink" Target="http://timetablepublisher.org/" TargetMode="External"/><Relationship Id="rId3" Type="http://schemas.openxmlformats.org/officeDocument/2006/relationships/hyperlink" Target="http://groups.google.com/group/transit-developers" TargetMode="External"/><Relationship Id="rId7" Type="http://schemas.openxmlformats.org/officeDocument/2006/relationships/hyperlink" Target="http://maps.google.com/help/maps/transit/partners" TargetMode="External"/><Relationship Id="rId12" Type="http://schemas.openxmlformats.org/officeDocument/2006/relationships/hyperlink" Target="http://developer.trimet.org/" TargetMode="External"/><Relationship Id="rId17" Type="http://schemas.openxmlformats.org/officeDocument/2006/relationships/hyperlink" Target="http://myttc.ca/" TargetMode="External"/><Relationship Id="rId2" Type="http://schemas.openxmlformats.org/officeDocument/2006/relationships/notesSlide" Target="../notesSlides/notesSlide65.xml"/><Relationship Id="rId16" Type="http://schemas.openxmlformats.org/officeDocument/2006/relationships/hyperlink" Target="http://trip.atltransit.com/" TargetMode="External"/><Relationship Id="rId1" Type="http://schemas.openxmlformats.org/officeDocument/2006/relationships/slideLayout" Target="../slideLayouts/slideLayout2.xml"/><Relationship Id="rId6" Type="http://schemas.openxmlformats.org/officeDocument/2006/relationships/hyperlink" Target="http://www.google.com/intl/en/landing/transit" TargetMode="External"/><Relationship Id="rId11" Type="http://schemas.openxmlformats.org/officeDocument/2006/relationships/hyperlink" Target="http://www.citygoround.org/" TargetMode="External"/><Relationship Id="rId5" Type="http://schemas.openxmlformats.org/officeDocument/2006/relationships/hyperlink" Target="http://code.google.com/p/googletransitdatafeed/wiki/PublicFeeds" TargetMode="External"/><Relationship Id="rId15" Type="http://schemas.openxmlformats.org/officeDocument/2006/relationships/hyperlink" Target="http://graphserver.github.com/graphserver" TargetMode="External"/><Relationship Id="rId10" Type="http://schemas.openxmlformats.org/officeDocument/2006/relationships/hyperlink" Target="http://www.gtfs-data-exchange.com/" TargetMode="External"/><Relationship Id="rId4" Type="http://schemas.openxmlformats.org/officeDocument/2006/relationships/hyperlink" Target="http://code.google.com/transit/spec/transit_feed_specification.html" TargetMode="External"/><Relationship Id="rId9" Type="http://schemas.openxmlformats.org/officeDocument/2006/relationships/hyperlink" Target="http://opentripplanner.org/" TargetMode="External"/><Relationship Id="rId14" Type="http://schemas.openxmlformats.org/officeDocument/2006/relationships/hyperlink" Target="http://www.walkscore.com/transit-map.php"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nachman@miu.org.il"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hyperlink" Target="http://www.miu.org.il/"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rtl="1"/>
            <a:r>
              <a:rPr lang="he-IL" dirty="0"/>
              <a:t>אפליקציות מידע למשתמשי התחבורה </a:t>
            </a:r>
            <a:r>
              <a:rPr lang="he-IL" dirty="0" smtClean="0"/>
              <a:t>הציבורית</a:t>
            </a:r>
            <a:endParaRPr lang="en-US" dirty="0"/>
          </a:p>
        </p:txBody>
      </p:sp>
      <p:sp>
        <p:nvSpPr>
          <p:cNvPr id="5" name="Subtitle 4"/>
          <p:cNvSpPr>
            <a:spLocks noGrp="1"/>
          </p:cNvSpPr>
          <p:nvPr>
            <p:ph type="subTitle" idx="1"/>
          </p:nvPr>
        </p:nvSpPr>
        <p:spPr/>
        <p:txBody>
          <a:bodyPr>
            <a:normAutofit fontScale="92500" lnSpcReduction="10000"/>
          </a:bodyPr>
          <a:lstStyle/>
          <a:p>
            <a:pPr rtl="1"/>
            <a:r>
              <a:rPr lang="he-IL" dirty="0"/>
              <a:t>עדכון ודיון עם נחמן שלף מעמותת </a:t>
            </a:r>
            <a:r>
              <a:rPr lang="he-IL" dirty="0" smtClean="0"/>
              <a:t>מרחב</a:t>
            </a:r>
            <a:endParaRPr lang="en-US" sz="2600" dirty="0" smtClean="0"/>
          </a:p>
          <a:p>
            <a:pPr rtl="1"/>
            <a:r>
              <a:rPr lang="en-US" sz="2600" dirty="0"/>
              <a:t>February 2012</a:t>
            </a:r>
            <a:endParaRPr lang="en-US" sz="2600" dirty="0">
              <a:hlinkClick r:id="rId3"/>
            </a:endParaRPr>
          </a:p>
          <a:p>
            <a:pPr rtl="1"/>
            <a:r>
              <a:rPr lang="en-US" sz="2600" dirty="0" smtClean="0">
                <a:hlinkClick r:id="rId3"/>
              </a:rPr>
              <a:t>nachman@miu.org.il</a:t>
            </a:r>
            <a:endParaRPr lang="en-US" sz="2600" dirty="0" smtClean="0"/>
          </a:p>
          <a:p>
            <a:pPr rtl="1"/>
            <a:r>
              <a:rPr lang="en-US" sz="2600" dirty="0" smtClean="0"/>
              <a:t>0544566016</a:t>
            </a:r>
            <a:endParaRPr lang="en-US" sz="2600" dirty="0"/>
          </a:p>
        </p:txBody>
      </p:sp>
    </p:spTree>
    <p:extLst>
      <p:ext uri="{BB962C8B-B14F-4D97-AF65-F5344CB8AC3E}">
        <p14:creationId xmlns:p14="http://schemas.microsoft.com/office/powerpoint/2010/main" xmlns="" val="1810690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a:bodyPr>
          <a:lstStyle/>
          <a:p>
            <a:r>
              <a:rPr lang="en-US" dirty="0" smtClean="0"/>
              <a:t>GTFS in Israel - status update</a:t>
            </a:r>
            <a:endParaRPr lang="en-US" dirty="0"/>
          </a:p>
        </p:txBody>
      </p:sp>
      <p:sp>
        <p:nvSpPr>
          <p:cNvPr id="3" name="Content Placeholder 2"/>
          <p:cNvSpPr>
            <a:spLocks noGrp="1"/>
          </p:cNvSpPr>
          <p:nvPr>
            <p:ph idx="1"/>
          </p:nvPr>
        </p:nvSpPr>
        <p:spPr>
          <a:xfrm>
            <a:off x="228600" y="1600200"/>
            <a:ext cx="8839200" cy="4525963"/>
          </a:xfrm>
        </p:spPr>
        <p:txBody>
          <a:bodyPr>
            <a:normAutofit lnSpcReduction="10000"/>
          </a:bodyPr>
          <a:lstStyle/>
          <a:p>
            <a:pPr>
              <a:lnSpc>
                <a:spcPct val="200000"/>
              </a:lnSpc>
            </a:pPr>
            <a:r>
              <a:rPr lang="en-US" sz="2800" dirty="0" smtClean="0"/>
              <a:t>What is GTFS?</a:t>
            </a:r>
          </a:p>
          <a:p>
            <a:pPr>
              <a:lnSpc>
                <a:spcPct val="200000"/>
              </a:lnSpc>
            </a:pPr>
            <a:r>
              <a:rPr lang="en-US" sz="2800" dirty="0" smtClean="0"/>
              <a:t>What </a:t>
            </a:r>
            <a:r>
              <a:rPr lang="en-US" sz="2800" dirty="0"/>
              <a:t>can developers do with GTFS</a:t>
            </a:r>
            <a:r>
              <a:rPr lang="en-US" sz="2800" dirty="0" smtClean="0"/>
              <a:t>?</a:t>
            </a:r>
          </a:p>
          <a:p>
            <a:pPr>
              <a:lnSpc>
                <a:spcPct val="200000"/>
              </a:lnSpc>
            </a:pPr>
            <a:r>
              <a:rPr lang="en-US" sz="2800" dirty="0" smtClean="0"/>
              <a:t>How does a developer know where GTFS is available?</a:t>
            </a:r>
          </a:p>
          <a:p>
            <a:pPr>
              <a:lnSpc>
                <a:spcPct val="200000"/>
              </a:lnSpc>
            </a:pPr>
            <a:r>
              <a:rPr lang="en-US" sz="2800" dirty="0" smtClean="0"/>
              <a:t>How does a developer tell users about his/her new app?</a:t>
            </a:r>
          </a:p>
          <a:p>
            <a:pPr>
              <a:lnSpc>
                <a:spcPct val="200000"/>
              </a:lnSpc>
            </a:pPr>
            <a:r>
              <a:rPr lang="en-US" sz="2800" dirty="0"/>
              <a:t>When will we have GTFS in Israel</a:t>
            </a:r>
            <a:r>
              <a:rPr lang="en-US" sz="2800" dirty="0" smtClean="0"/>
              <a:t>?</a:t>
            </a:r>
          </a:p>
        </p:txBody>
      </p:sp>
      <p:sp>
        <p:nvSpPr>
          <p:cNvPr id="4" name="Rounded Rectangle 3"/>
          <p:cNvSpPr/>
          <p:nvPr/>
        </p:nvSpPr>
        <p:spPr>
          <a:xfrm>
            <a:off x="228600" y="1828800"/>
            <a:ext cx="8839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08500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rved Down Arrow 16"/>
          <p:cNvSpPr/>
          <p:nvPr/>
        </p:nvSpPr>
        <p:spPr>
          <a:xfrm rot="21409926">
            <a:off x="1141413" y="685800"/>
            <a:ext cx="7856537" cy="2360613"/>
          </a:xfrm>
          <a:prstGeom prst="curved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 name="Title 1"/>
          <p:cNvSpPr>
            <a:spLocks noGrp="1"/>
          </p:cNvSpPr>
          <p:nvPr>
            <p:ph type="title"/>
          </p:nvPr>
        </p:nvSpPr>
        <p:spPr/>
        <p:txBody>
          <a:bodyPr rtlCol="0">
            <a:normAutofit/>
          </a:bodyPr>
          <a:lstStyle/>
          <a:p>
            <a:pPr fontAlgn="auto">
              <a:spcAft>
                <a:spcPts val="0"/>
              </a:spcAft>
              <a:defRPr/>
            </a:pPr>
            <a:r>
              <a:rPr lang="en-US" sz="3200" dirty="0" smtClean="0">
                <a:latin typeface="+mn-lt"/>
                <a:ea typeface="+mn-ea"/>
                <a:cs typeface="+mn-cs"/>
              </a:rPr>
              <a:t>What is GTFS?</a:t>
            </a:r>
            <a:br>
              <a:rPr lang="en-US" sz="3200" dirty="0" smtClean="0">
                <a:latin typeface="+mn-lt"/>
                <a:ea typeface="+mn-ea"/>
                <a:cs typeface="+mn-cs"/>
              </a:rPr>
            </a:br>
            <a:r>
              <a:rPr lang="en-US" sz="3200" dirty="0" smtClean="0">
                <a:latin typeface="+mn-lt"/>
                <a:ea typeface="+mn-ea"/>
                <a:cs typeface="+mn-cs"/>
              </a:rPr>
              <a:t>GTFS = General Transit </a:t>
            </a:r>
            <a:r>
              <a:rPr lang="en-US" sz="3200" dirty="0">
                <a:latin typeface="+mn-lt"/>
                <a:ea typeface="+mn-ea"/>
                <a:cs typeface="+mn-cs"/>
              </a:rPr>
              <a:t>F</a:t>
            </a:r>
            <a:r>
              <a:rPr lang="en-US" sz="3200" dirty="0" smtClean="0">
                <a:latin typeface="+mn-lt"/>
                <a:ea typeface="+mn-ea"/>
                <a:cs typeface="+mn-cs"/>
              </a:rPr>
              <a:t>eed </a:t>
            </a:r>
            <a:r>
              <a:rPr lang="en-US" sz="3200" dirty="0">
                <a:latin typeface="+mn-lt"/>
                <a:ea typeface="+mn-ea"/>
                <a:cs typeface="+mn-cs"/>
              </a:rPr>
              <a:t>S</a:t>
            </a:r>
            <a:r>
              <a:rPr lang="en-US" sz="3200" dirty="0" smtClean="0">
                <a:latin typeface="+mn-lt"/>
                <a:ea typeface="+mn-ea"/>
                <a:cs typeface="+mn-cs"/>
              </a:rPr>
              <a:t>pecification </a:t>
            </a:r>
            <a:endParaRPr lang="en-US" dirty="0"/>
          </a:p>
        </p:txBody>
      </p:sp>
      <p:sp>
        <p:nvSpPr>
          <p:cNvPr id="3" name="Content Placeholder 2"/>
          <p:cNvSpPr>
            <a:spLocks noGrp="1"/>
          </p:cNvSpPr>
          <p:nvPr>
            <p:ph idx="1"/>
          </p:nvPr>
        </p:nvSpPr>
        <p:spPr>
          <a:xfrm>
            <a:off x="152400" y="1371600"/>
            <a:ext cx="8839200" cy="1752600"/>
          </a:xfrm>
          <a:solidFill>
            <a:srgbClr val="FFFFFF">
              <a:alpha val="54118"/>
            </a:srgbClr>
          </a:solidFill>
        </p:spPr>
        <p:txBody>
          <a:bodyPr rtlCol="0">
            <a:normAutofit fontScale="62500" lnSpcReduction="20000"/>
          </a:bodyPr>
          <a:lstStyle/>
          <a:p>
            <a:pPr fontAlgn="auto">
              <a:spcAft>
                <a:spcPts val="0"/>
              </a:spcAft>
              <a:defRPr/>
            </a:pPr>
            <a:r>
              <a:rPr lang="en-US" dirty="0" smtClean="0"/>
              <a:t>The GTFS transit feed specification defines a common </a:t>
            </a:r>
            <a:r>
              <a:rPr lang="en-US" u="sng" dirty="0" smtClean="0"/>
              <a:t>format for public transportation schedules </a:t>
            </a:r>
            <a:r>
              <a:rPr lang="en-US" dirty="0" smtClean="0"/>
              <a:t>and associated geographic information.</a:t>
            </a:r>
          </a:p>
          <a:p>
            <a:pPr fontAlgn="auto">
              <a:spcAft>
                <a:spcPts val="0"/>
              </a:spcAft>
              <a:defRPr/>
            </a:pPr>
            <a:r>
              <a:rPr lang="en-US" dirty="0" smtClean="0"/>
              <a:t>GTFS is a lightweight specification </a:t>
            </a:r>
            <a:r>
              <a:rPr lang="en-US" u="sng" dirty="0" smtClean="0"/>
              <a:t>to share data between a transit agency and the general public</a:t>
            </a:r>
            <a:r>
              <a:rPr lang="en-US" dirty="0" smtClean="0"/>
              <a:t> or between transit agencies. </a:t>
            </a:r>
          </a:p>
          <a:p>
            <a:pPr fontAlgn="auto">
              <a:spcAft>
                <a:spcPts val="0"/>
              </a:spcAft>
              <a:defRPr/>
            </a:pPr>
            <a:r>
              <a:rPr lang="en-US" dirty="0" smtClean="0"/>
              <a:t>GTFS data is shared openly and is </a:t>
            </a:r>
            <a:r>
              <a:rPr lang="en-US" u="sng" dirty="0" smtClean="0"/>
              <a:t>available to all transit application developers</a:t>
            </a:r>
            <a:r>
              <a:rPr lang="en-US" dirty="0" smtClean="0"/>
              <a:t>.</a:t>
            </a:r>
          </a:p>
          <a:p>
            <a:pPr fontAlgn="auto">
              <a:spcAft>
                <a:spcPts val="0"/>
              </a:spcAft>
              <a:defRPr/>
            </a:pPr>
            <a:endParaRPr lang="en-US" u="sng" dirty="0"/>
          </a:p>
        </p:txBody>
      </p:sp>
      <p:sp>
        <p:nvSpPr>
          <p:cNvPr id="4" name="Flowchart: Magnetic Disk 3"/>
          <p:cNvSpPr/>
          <p:nvPr/>
        </p:nvSpPr>
        <p:spPr>
          <a:xfrm>
            <a:off x="2870113" y="4267200"/>
            <a:ext cx="1092287" cy="1104900"/>
          </a:xfrm>
          <a:prstGeom prst="flowChartMagneticDisk">
            <a:avLst/>
          </a:prstGeom>
          <a:effectLst>
            <a:glow rad="889000">
              <a:schemeClr val="accent1">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b="1" dirty="0"/>
              <a:t>GTFS.zip</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5800" y="3118489"/>
            <a:ext cx="1265712" cy="6915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81700" y="3197599"/>
            <a:ext cx="1028700" cy="650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le 9"/>
          <p:cNvSpPr/>
          <p:nvPr/>
        </p:nvSpPr>
        <p:spPr>
          <a:xfrm>
            <a:off x="228600" y="3314700"/>
            <a:ext cx="1600200" cy="10668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t>Transit Agency</a:t>
            </a:r>
          </a:p>
        </p:txBody>
      </p:sp>
      <p:grpSp>
        <p:nvGrpSpPr>
          <p:cNvPr id="14" name="Group 13"/>
          <p:cNvGrpSpPr>
            <a:grpSpLocks/>
          </p:cNvGrpSpPr>
          <p:nvPr/>
        </p:nvGrpSpPr>
        <p:grpSpPr bwMode="auto">
          <a:xfrm>
            <a:off x="685800" y="5486400"/>
            <a:ext cx="1752600" cy="1219200"/>
            <a:chOff x="685800" y="5486400"/>
            <a:chExt cx="1752600" cy="1219200"/>
          </a:xfrm>
        </p:grpSpPr>
        <p:sp>
          <p:nvSpPr>
            <p:cNvPr id="5" name="Rounded Rectangle 4"/>
            <p:cNvSpPr/>
            <p:nvPr/>
          </p:nvSpPr>
          <p:spPr>
            <a:xfrm>
              <a:off x="685800" y="5486400"/>
              <a:ext cx="1447800"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t>Other Transit Agencies </a:t>
              </a:r>
            </a:p>
          </p:txBody>
        </p:sp>
        <p:sp>
          <p:nvSpPr>
            <p:cNvPr id="11" name="Rounded Rectangle 10"/>
            <p:cNvSpPr/>
            <p:nvPr/>
          </p:nvSpPr>
          <p:spPr>
            <a:xfrm>
              <a:off x="838200" y="5638800"/>
              <a:ext cx="1447800"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t>Other Transit Agencies </a:t>
              </a:r>
            </a:p>
          </p:txBody>
        </p:sp>
        <p:sp>
          <p:nvSpPr>
            <p:cNvPr id="12" name="Rounded Rectangle 11"/>
            <p:cNvSpPr/>
            <p:nvPr/>
          </p:nvSpPr>
          <p:spPr>
            <a:xfrm>
              <a:off x="990600" y="5791200"/>
              <a:ext cx="1447800"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t>Other Transit Agencies </a:t>
              </a:r>
            </a:p>
          </p:txBody>
        </p:sp>
      </p:grpSp>
      <p:sp>
        <p:nvSpPr>
          <p:cNvPr id="6158" name="TextBox 6"/>
          <p:cNvSpPr txBox="1">
            <a:spLocks noChangeArrowheads="1"/>
          </p:cNvSpPr>
          <p:nvPr/>
        </p:nvSpPr>
        <p:spPr bwMode="auto">
          <a:xfrm>
            <a:off x="8077200" y="5907088"/>
            <a:ext cx="9223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t>General</a:t>
            </a:r>
          </a:p>
          <a:p>
            <a:pPr algn="ctr"/>
            <a:r>
              <a:rPr lang="en-US"/>
              <a:t>Public</a:t>
            </a:r>
          </a:p>
        </p:txBody>
      </p:sp>
      <p:grpSp>
        <p:nvGrpSpPr>
          <p:cNvPr id="13" name="Group 12"/>
          <p:cNvGrpSpPr>
            <a:grpSpLocks/>
          </p:cNvGrpSpPr>
          <p:nvPr/>
        </p:nvGrpSpPr>
        <p:grpSpPr bwMode="auto">
          <a:xfrm>
            <a:off x="4343400" y="5407025"/>
            <a:ext cx="1943100" cy="1222375"/>
            <a:chOff x="4876800" y="5026302"/>
            <a:chExt cx="1943100" cy="1222098"/>
          </a:xfrm>
        </p:grpSpPr>
        <p:sp>
          <p:nvSpPr>
            <p:cNvPr id="8" name="Oval 7"/>
            <p:cNvSpPr/>
            <p:nvPr/>
          </p:nvSpPr>
          <p:spPr>
            <a:xfrm>
              <a:off x="4876800" y="5026302"/>
              <a:ext cx="1638300" cy="917367"/>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t>Transit Application Developers</a:t>
              </a:r>
            </a:p>
          </p:txBody>
        </p:sp>
        <p:sp>
          <p:nvSpPr>
            <p:cNvPr id="15" name="Oval 14"/>
            <p:cNvSpPr/>
            <p:nvPr/>
          </p:nvSpPr>
          <p:spPr>
            <a:xfrm>
              <a:off x="5029200" y="5178667"/>
              <a:ext cx="1638300" cy="917367"/>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t>Transit Application Developers</a:t>
              </a:r>
            </a:p>
          </p:txBody>
        </p:sp>
        <p:sp>
          <p:nvSpPr>
            <p:cNvPr id="16" name="Oval 15"/>
            <p:cNvSpPr/>
            <p:nvPr/>
          </p:nvSpPr>
          <p:spPr>
            <a:xfrm>
              <a:off x="5181600" y="5331033"/>
              <a:ext cx="1638300" cy="917367"/>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400" b="1" dirty="0"/>
                <a:t>Transit Application Developers</a:t>
              </a:r>
            </a:p>
          </p:txBody>
        </p:sp>
      </p:grpSp>
      <p:grpSp>
        <p:nvGrpSpPr>
          <p:cNvPr id="19" name="Group 18"/>
          <p:cNvGrpSpPr>
            <a:grpSpLocks/>
          </p:cNvGrpSpPr>
          <p:nvPr/>
        </p:nvGrpSpPr>
        <p:grpSpPr bwMode="auto">
          <a:xfrm>
            <a:off x="5867400" y="4568825"/>
            <a:ext cx="1485900" cy="1069975"/>
            <a:chOff x="6286500" y="5026302"/>
            <a:chExt cx="1485900" cy="1069698"/>
          </a:xfrm>
        </p:grpSpPr>
        <p:sp>
          <p:nvSpPr>
            <p:cNvPr id="18" name="Rectangle 17"/>
            <p:cNvSpPr/>
            <p:nvPr/>
          </p:nvSpPr>
          <p:spPr>
            <a:xfrm>
              <a:off x="6286500" y="5026302"/>
              <a:ext cx="1181100" cy="76489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dirty="0"/>
                <a:t>New Transit Applications</a:t>
              </a:r>
            </a:p>
          </p:txBody>
        </p:sp>
        <p:sp>
          <p:nvSpPr>
            <p:cNvPr id="21" name="Rectangle 20"/>
            <p:cNvSpPr/>
            <p:nvPr/>
          </p:nvSpPr>
          <p:spPr>
            <a:xfrm>
              <a:off x="6438900" y="5178702"/>
              <a:ext cx="1181100" cy="76489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dirty="0"/>
                <a:t>New Transit Applications</a:t>
              </a:r>
            </a:p>
          </p:txBody>
        </p:sp>
        <p:sp>
          <p:nvSpPr>
            <p:cNvPr id="22" name="Rectangle 21"/>
            <p:cNvSpPr/>
            <p:nvPr/>
          </p:nvSpPr>
          <p:spPr>
            <a:xfrm>
              <a:off x="6591300" y="5331102"/>
              <a:ext cx="1181100" cy="76489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dirty="0"/>
                <a:t>New Transit Applications</a:t>
              </a:r>
            </a:p>
          </p:txBody>
        </p:sp>
      </p:grpSp>
      <p:pic>
        <p:nvPicPr>
          <p:cNvPr id="24" name="Picture 102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56175" y="3810000"/>
            <a:ext cx="412750"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ight Arrow 19"/>
          <p:cNvSpPr/>
          <p:nvPr/>
        </p:nvSpPr>
        <p:spPr>
          <a:xfrm rot="2201135">
            <a:off x="1939925" y="4068763"/>
            <a:ext cx="944563" cy="323850"/>
          </a:xfrm>
          <a:prstGeom prst="rightArrow">
            <a:avLst>
              <a:gd name="adj1" fmla="val 50000"/>
              <a:gd name="adj2" fmla="val 895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ight Arrow 26"/>
          <p:cNvSpPr/>
          <p:nvPr/>
        </p:nvSpPr>
        <p:spPr>
          <a:xfrm rot="8603774">
            <a:off x="2447925" y="5375275"/>
            <a:ext cx="617538"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ight Arrow 27"/>
          <p:cNvSpPr/>
          <p:nvPr/>
        </p:nvSpPr>
        <p:spPr>
          <a:xfrm>
            <a:off x="4076700" y="4267200"/>
            <a:ext cx="723900" cy="1196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ight Arrow 28"/>
          <p:cNvSpPr/>
          <p:nvPr/>
        </p:nvSpPr>
        <p:spPr>
          <a:xfrm>
            <a:off x="7467600" y="2978150"/>
            <a:ext cx="511175" cy="304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166" name="Group 25"/>
          <p:cNvGrpSpPr>
            <a:grpSpLocks/>
          </p:cNvGrpSpPr>
          <p:nvPr/>
        </p:nvGrpSpPr>
        <p:grpSpPr bwMode="auto">
          <a:xfrm>
            <a:off x="7977188" y="2978150"/>
            <a:ext cx="1014412" cy="2736850"/>
            <a:chOff x="7391400" y="2830328"/>
            <a:chExt cx="1014227" cy="2736992"/>
          </a:xfrm>
        </p:grpSpPr>
        <p:pic>
          <p:nvPicPr>
            <p:cNvPr id="6167" name="Picture 4" descr="http://t0.gstatic.com/images?q=tbn:ANd9GcTTCwkC701zjM9XoXxbDGF_ioKM0nYHKxPgjR0Ukby0O0o2Aos&amp;t=1&amp;usg=__zBNE2kLgpUUmIr68y3bARgac8r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09461" y="2830328"/>
              <a:ext cx="496166"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8" name="Picture 4" descr="http://t0.gstatic.com/images?q=tbn:ANd9GcTTCwkC701zjM9XoXxbDGF_ioKM0nYHKxPgjR0Ukby0O0o2Aos&amp;t=1&amp;usg=__zBNE2kLgpUUmIr68y3bARgac8r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1400" y="2830328"/>
              <a:ext cx="496166"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9" name="Picture 4" descr="http://t0.gstatic.com/images?q=tbn:ANd9GcTTCwkC701zjM9XoXxbDGF_ioKM0nYHKxPgjR0Ukby0O0o2Aos&amp;t=1&amp;usg=__zBNE2kLgpUUmIr68y3bARgac8r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7391400" y="3520848"/>
              <a:ext cx="496166"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0" name="Picture 4" descr="http://t0.gstatic.com/images?q=tbn:ANd9GcTTCwkC701zjM9XoXxbDGF_ioKM0nYHKxPgjR0Ukby0O0o2Aos&amp;t=1&amp;usg=__zBNE2kLgpUUmIr68y3bARgac8r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7909461" y="3520848"/>
              <a:ext cx="496166"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1" name="Picture 4" descr="http://t0.gstatic.com/images?q=tbn:ANd9GcTTCwkC701zjM9XoXxbDGF_ioKM0nYHKxPgjR0Ukby0O0o2Aos&amp;t=1&amp;usg=__zBNE2kLgpUUmIr68y3bARgac8r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09461" y="4191000"/>
              <a:ext cx="496166"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2" name="Picture 4" descr="http://t0.gstatic.com/images?q=tbn:ANd9GcTTCwkC701zjM9XoXxbDGF_ioKM0nYHKxPgjR0Ukby0O0o2Aos&amp;t=1&amp;usg=__zBNE2kLgpUUmIr68y3bARgac8r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1400" y="4191000"/>
              <a:ext cx="496166"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3" name="Picture 4" descr="http://t0.gstatic.com/images?q=tbn:ANd9GcTTCwkC701zjM9XoXxbDGF_ioKM0nYHKxPgjR0Ukby0O0o2Aos&amp;t=1&amp;usg=__zBNE2kLgpUUmIr68y3bARgac8r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7391400" y="4881520"/>
              <a:ext cx="496166"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4" name="Picture 4" descr="http://t0.gstatic.com/images?q=tbn:ANd9GcTTCwkC701zjM9XoXxbDGF_ioKM0nYHKxPgjR0Ukby0O0o2Aos&amp;t=1&amp;usg=__zBNE2kLgpUUmIr68y3bARgac8r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7909461" y="4881520"/>
              <a:ext cx="496166"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6"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5505450" y="4011516"/>
            <a:ext cx="1905000" cy="31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621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500" fill="hold"/>
                                        <p:tgtEl>
                                          <p:spTgt spid="1027"/>
                                        </p:tgtEl>
                                        <p:attrNameLst>
                                          <p:attrName>ppt_w</p:attrName>
                                        </p:attrNameLst>
                                      </p:cBhvr>
                                      <p:tavLst>
                                        <p:tav tm="0">
                                          <p:val>
                                            <p:fltVal val="0"/>
                                          </p:val>
                                        </p:tav>
                                        <p:tav tm="100000">
                                          <p:val>
                                            <p:strVal val="#ppt_w"/>
                                          </p:val>
                                        </p:tav>
                                      </p:tavLst>
                                    </p:anim>
                                    <p:anim calcmode="lin" valueType="num">
                                      <p:cBhvr>
                                        <p:cTn id="18" dur="500" fill="hold"/>
                                        <p:tgtEl>
                                          <p:spTgt spid="1027"/>
                                        </p:tgtEl>
                                        <p:attrNameLst>
                                          <p:attrName>ppt_h</p:attrName>
                                        </p:attrNameLst>
                                      </p:cBhvr>
                                      <p:tavLst>
                                        <p:tav tm="0">
                                          <p:val>
                                            <p:fltVal val="0"/>
                                          </p:val>
                                        </p:tav>
                                        <p:tav tm="100000">
                                          <p:val>
                                            <p:strVal val="#ppt_h"/>
                                          </p:val>
                                        </p:tav>
                                      </p:tavLst>
                                    </p:anim>
                                    <p:animEffect transition="in" filter="fade">
                                      <p:cBhvr>
                                        <p:cTn id="19" dur="500"/>
                                        <p:tgtEl>
                                          <p:spTgt spid="1027"/>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53" presetClass="entr" presetSubtype="16"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bg/>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0" end="0"/>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
                                            <p:txEl>
                                              <p:pRg st="1" end="1"/>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a:bodyPr>
          <a:lstStyle/>
          <a:p>
            <a:r>
              <a:rPr lang="en-US" dirty="0" smtClean="0"/>
              <a:t>GTFS in Israel - status update</a:t>
            </a:r>
            <a:endParaRPr lang="en-US" dirty="0"/>
          </a:p>
        </p:txBody>
      </p:sp>
      <p:sp>
        <p:nvSpPr>
          <p:cNvPr id="3" name="Content Placeholder 2"/>
          <p:cNvSpPr>
            <a:spLocks noGrp="1"/>
          </p:cNvSpPr>
          <p:nvPr>
            <p:ph idx="1"/>
          </p:nvPr>
        </p:nvSpPr>
        <p:spPr>
          <a:xfrm>
            <a:off x="228600" y="1600200"/>
            <a:ext cx="8839200" cy="4525963"/>
          </a:xfrm>
        </p:spPr>
        <p:txBody>
          <a:bodyPr>
            <a:normAutofit lnSpcReduction="10000"/>
          </a:bodyPr>
          <a:lstStyle/>
          <a:p>
            <a:pPr>
              <a:lnSpc>
                <a:spcPct val="200000"/>
              </a:lnSpc>
            </a:pPr>
            <a:r>
              <a:rPr lang="en-US" sz="2800" dirty="0" smtClean="0"/>
              <a:t>What is GTFS?</a:t>
            </a:r>
          </a:p>
          <a:p>
            <a:pPr>
              <a:lnSpc>
                <a:spcPct val="200000"/>
              </a:lnSpc>
            </a:pPr>
            <a:r>
              <a:rPr lang="en-US" sz="2800" dirty="0" smtClean="0"/>
              <a:t>What </a:t>
            </a:r>
            <a:r>
              <a:rPr lang="en-US" sz="2800" dirty="0"/>
              <a:t>can developers do with GTFS</a:t>
            </a:r>
            <a:r>
              <a:rPr lang="en-US" sz="2800" dirty="0" smtClean="0"/>
              <a:t>?</a:t>
            </a:r>
          </a:p>
          <a:p>
            <a:pPr>
              <a:lnSpc>
                <a:spcPct val="200000"/>
              </a:lnSpc>
            </a:pPr>
            <a:r>
              <a:rPr lang="en-US" sz="2800" dirty="0" smtClean="0"/>
              <a:t>How does a developer know where GTFS is available?</a:t>
            </a:r>
          </a:p>
          <a:p>
            <a:pPr>
              <a:lnSpc>
                <a:spcPct val="200000"/>
              </a:lnSpc>
            </a:pPr>
            <a:r>
              <a:rPr lang="en-US" sz="2800" dirty="0" smtClean="0"/>
              <a:t>How does a developer tell users about his/her new app?</a:t>
            </a:r>
          </a:p>
          <a:p>
            <a:pPr>
              <a:lnSpc>
                <a:spcPct val="200000"/>
              </a:lnSpc>
            </a:pPr>
            <a:r>
              <a:rPr lang="en-US" sz="2800" dirty="0"/>
              <a:t>When will we have GTFS in Israel</a:t>
            </a:r>
            <a:r>
              <a:rPr lang="en-US" sz="2800" dirty="0" smtClean="0"/>
              <a:t>?</a:t>
            </a:r>
          </a:p>
        </p:txBody>
      </p:sp>
      <p:sp>
        <p:nvSpPr>
          <p:cNvPr id="4" name="Rounded Rectangle 3"/>
          <p:cNvSpPr/>
          <p:nvPr/>
        </p:nvSpPr>
        <p:spPr>
          <a:xfrm>
            <a:off x="228600" y="2688266"/>
            <a:ext cx="8839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4799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010400" cy="715962"/>
          </a:xfrm>
        </p:spPr>
        <p:txBody>
          <a:bodyPr/>
          <a:lstStyle/>
          <a:p>
            <a:r>
              <a:rPr lang="en-US" sz="3600" dirty="0" smtClean="0"/>
              <a:t>Trip Planner</a:t>
            </a:r>
            <a:endParaRPr lang="en-US" sz="3600" dirty="0"/>
          </a:p>
        </p:txBody>
      </p:sp>
      <p:sp>
        <p:nvSpPr>
          <p:cNvPr id="3" name="Content Placeholder 2"/>
          <p:cNvSpPr>
            <a:spLocks noGrp="1"/>
          </p:cNvSpPr>
          <p:nvPr>
            <p:ph idx="1"/>
          </p:nvPr>
        </p:nvSpPr>
        <p:spPr>
          <a:xfrm>
            <a:off x="9525" y="685800"/>
            <a:ext cx="7534275" cy="533400"/>
          </a:xfrm>
        </p:spPr>
        <p:txBody>
          <a:bodyPr/>
          <a:lstStyle/>
          <a:p>
            <a:pPr marL="0" indent="0" algn="ctr">
              <a:buNone/>
            </a:pPr>
            <a:r>
              <a:rPr lang="en-US" sz="2000" dirty="0" smtClean="0"/>
              <a:t>OTP = Open Trip Planner  = </a:t>
            </a:r>
            <a:r>
              <a:rPr lang="he-IL" sz="2000" dirty="0" smtClean="0"/>
              <a:t>מתכנן מסלול פתוח מבוסס מפה </a:t>
            </a:r>
          </a:p>
          <a:p>
            <a:pPr marL="0" indent="0" algn="ctr">
              <a:buNone/>
            </a:pPr>
            <a:endParaRPr lang="en-US" sz="20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3463110" y="1752600"/>
            <a:ext cx="568089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0" y="1366421"/>
            <a:ext cx="3505200" cy="5262979"/>
          </a:xfrm>
          <a:prstGeom prst="rect">
            <a:avLst/>
          </a:prstGeom>
          <a:noFill/>
        </p:spPr>
        <p:txBody>
          <a:bodyPr wrap="square" rtlCol="0">
            <a:spAutoFit/>
          </a:bodyPr>
          <a:lstStyle/>
          <a:p>
            <a:r>
              <a:rPr lang="en-US" sz="1600" b="1" dirty="0">
                <a:solidFill>
                  <a:srgbClr val="0070C0"/>
                </a:solidFill>
                <a:latin typeface="Helvetica Neue"/>
              </a:rPr>
              <a:t>What your trip planner should be</a:t>
            </a:r>
            <a:r>
              <a:rPr lang="en-US" sz="1600" b="1" dirty="0" smtClean="0">
                <a:solidFill>
                  <a:srgbClr val="0070C0"/>
                </a:solidFill>
                <a:latin typeface="Helvetica Neue"/>
              </a:rPr>
              <a:t>:</a:t>
            </a:r>
          </a:p>
          <a:p>
            <a:endParaRPr lang="en-US" sz="1600" b="1" dirty="0">
              <a:solidFill>
                <a:srgbClr val="807873"/>
              </a:solidFill>
              <a:latin typeface="Helvetica Neue"/>
            </a:endParaRPr>
          </a:p>
          <a:p>
            <a:pPr>
              <a:buFont typeface="Arial"/>
              <a:buChar char="•"/>
            </a:pPr>
            <a:r>
              <a:rPr lang="en-US" sz="1600" b="1" dirty="0">
                <a:solidFill>
                  <a:srgbClr val="0070C0"/>
                </a:solidFill>
                <a:latin typeface="Helvetica Neue"/>
              </a:rPr>
              <a:t>Multimodal</a:t>
            </a:r>
            <a:r>
              <a:rPr lang="en-US" sz="1600" b="1" dirty="0" smtClean="0">
                <a:solidFill>
                  <a:srgbClr val="4C4C4C"/>
                </a:solidFill>
                <a:latin typeface="Helvetica Neue"/>
              </a:rPr>
              <a:t>: </a:t>
            </a:r>
            <a:r>
              <a:rPr lang="en-US" sz="1600" dirty="0" smtClean="0">
                <a:solidFill>
                  <a:srgbClr val="4C4C4C"/>
                </a:solidFill>
                <a:latin typeface="Helvetica Neue"/>
              </a:rPr>
              <a:t>Your </a:t>
            </a:r>
            <a:r>
              <a:rPr lang="en-US" sz="1600" dirty="0">
                <a:solidFill>
                  <a:srgbClr val="4C4C4C"/>
                </a:solidFill>
                <a:latin typeface="Helvetica Neue"/>
              </a:rPr>
              <a:t>riders are walkers and bikers, too</a:t>
            </a:r>
          </a:p>
          <a:p>
            <a:pPr>
              <a:buFont typeface="Arial"/>
              <a:buChar char="•"/>
            </a:pPr>
            <a:r>
              <a:rPr lang="en-US" sz="1600" b="1" dirty="0">
                <a:solidFill>
                  <a:srgbClr val="0070C0"/>
                </a:solidFill>
                <a:latin typeface="Helvetica Neue"/>
              </a:rPr>
              <a:t>Map-based</a:t>
            </a:r>
            <a:r>
              <a:rPr lang="en-US" sz="1600" b="1" dirty="0" smtClean="0">
                <a:solidFill>
                  <a:srgbClr val="4C4C4C"/>
                </a:solidFill>
                <a:latin typeface="Helvetica Neue"/>
              </a:rPr>
              <a:t>: </a:t>
            </a:r>
            <a:r>
              <a:rPr lang="en-US" sz="1600" dirty="0" smtClean="0">
                <a:solidFill>
                  <a:srgbClr val="4C4C4C"/>
                </a:solidFill>
                <a:latin typeface="Helvetica Neue"/>
              </a:rPr>
              <a:t>Riders </a:t>
            </a:r>
            <a:r>
              <a:rPr lang="en-US" sz="1600" dirty="0">
                <a:solidFill>
                  <a:srgbClr val="4C4C4C"/>
                </a:solidFill>
                <a:latin typeface="Helvetica Neue"/>
              </a:rPr>
              <a:t>want to see where they are going, not just follow the directions</a:t>
            </a:r>
          </a:p>
          <a:p>
            <a:pPr>
              <a:buFont typeface="Arial"/>
              <a:buChar char="•"/>
            </a:pPr>
            <a:r>
              <a:rPr lang="en-US" sz="1600" b="1" dirty="0" smtClean="0">
                <a:solidFill>
                  <a:srgbClr val="0070C0"/>
                </a:solidFill>
                <a:latin typeface="Helvetica Neue"/>
              </a:rPr>
              <a:t>Yours</a:t>
            </a:r>
            <a:r>
              <a:rPr lang="en-US" sz="1600" b="1" dirty="0" smtClean="0">
                <a:solidFill>
                  <a:srgbClr val="4C4C4C"/>
                </a:solidFill>
                <a:latin typeface="Helvetica Neue"/>
              </a:rPr>
              <a:t>: </a:t>
            </a:r>
            <a:r>
              <a:rPr lang="en-US" sz="1600" dirty="0" smtClean="0">
                <a:solidFill>
                  <a:srgbClr val="4C4C4C"/>
                </a:solidFill>
                <a:latin typeface="Helvetica Neue"/>
              </a:rPr>
              <a:t>Giving </a:t>
            </a:r>
            <a:r>
              <a:rPr lang="en-US" sz="1600" dirty="0">
                <a:solidFill>
                  <a:srgbClr val="4C4C4C"/>
                </a:solidFill>
                <a:latin typeface="Helvetica Neue"/>
              </a:rPr>
              <a:t>you total control over the schedules, branding, and messages your riders see</a:t>
            </a:r>
          </a:p>
          <a:p>
            <a:pPr>
              <a:buFont typeface="Arial"/>
              <a:buChar char="•"/>
            </a:pPr>
            <a:r>
              <a:rPr lang="en-US" sz="1600" b="1" dirty="0">
                <a:solidFill>
                  <a:srgbClr val="0070C0"/>
                </a:solidFill>
                <a:latin typeface="Helvetica Neue"/>
              </a:rPr>
              <a:t>Open</a:t>
            </a:r>
            <a:r>
              <a:rPr lang="en-US" sz="1600" b="1" dirty="0" smtClean="0">
                <a:solidFill>
                  <a:srgbClr val="4C4C4C"/>
                </a:solidFill>
                <a:latin typeface="Helvetica Neue"/>
              </a:rPr>
              <a:t>: </a:t>
            </a:r>
            <a:r>
              <a:rPr lang="en-US" sz="1600" dirty="0" smtClean="0">
                <a:solidFill>
                  <a:srgbClr val="4C4C4C"/>
                </a:solidFill>
                <a:latin typeface="Helvetica Neue"/>
              </a:rPr>
              <a:t>Easy </a:t>
            </a:r>
            <a:r>
              <a:rPr lang="en-US" sz="1600" dirty="0">
                <a:solidFill>
                  <a:srgbClr val="4C4C4C"/>
                </a:solidFill>
                <a:latin typeface="Helvetica Neue"/>
              </a:rPr>
              <a:t>to update and support without vendor lock-in</a:t>
            </a:r>
          </a:p>
          <a:p>
            <a:pPr>
              <a:buFont typeface="Arial"/>
              <a:buChar char="•"/>
            </a:pPr>
            <a:r>
              <a:rPr lang="en-US" sz="1600" b="1" dirty="0">
                <a:solidFill>
                  <a:srgbClr val="0070C0"/>
                </a:solidFill>
                <a:latin typeface="Helvetica Neue"/>
              </a:rPr>
              <a:t>Affordable</a:t>
            </a:r>
            <a:r>
              <a:rPr lang="en-US" sz="1600" b="1" dirty="0" smtClean="0">
                <a:solidFill>
                  <a:srgbClr val="4C4C4C"/>
                </a:solidFill>
                <a:latin typeface="Helvetica Neue"/>
              </a:rPr>
              <a:t>: </a:t>
            </a:r>
            <a:r>
              <a:rPr lang="en-US" sz="1600" dirty="0" smtClean="0">
                <a:solidFill>
                  <a:srgbClr val="4C4C4C"/>
                </a:solidFill>
                <a:latin typeface="Helvetica Neue"/>
              </a:rPr>
              <a:t>Cheap </a:t>
            </a:r>
            <a:r>
              <a:rPr lang="en-US" sz="1600" dirty="0">
                <a:solidFill>
                  <a:srgbClr val="4C4C4C"/>
                </a:solidFill>
                <a:latin typeface="Helvetica Neue"/>
              </a:rPr>
              <a:t>enough for you to adopt it right now, and keep it running for years without dedicated staff</a:t>
            </a:r>
          </a:p>
          <a:p>
            <a:pPr>
              <a:buFont typeface="Arial"/>
              <a:buChar char="•"/>
            </a:pPr>
            <a:r>
              <a:rPr lang="en-US" sz="1600" b="1" dirty="0" smtClean="0">
                <a:solidFill>
                  <a:srgbClr val="0070C0"/>
                </a:solidFill>
                <a:latin typeface="Helvetica Neue"/>
              </a:rPr>
              <a:t>Accessible</a:t>
            </a:r>
            <a:r>
              <a:rPr lang="en-US" sz="1600" b="1" dirty="0" smtClean="0">
                <a:solidFill>
                  <a:srgbClr val="4C4C4C"/>
                </a:solidFill>
                <a:latin typeface="Helvetica Neue"/>
              </a:rPr>
              <a:t>: </a:t>
            </a:r>
            <a:r>
              <a:rPr lang="en-US" sz="1600" dirty="0" smtClean="0">
                <a:solidFill>
                  <a:srgbClr val="4C4C4C"/>
                </a:solidFill>
                <a:latin typeface="Helvetica Neue"/>
              </a:rPr>
              <a:t>Making it easier for mobility-challenged riders to use your fixed route services - saving you money</a:t>
            </a:r>
          </a:p>
          <a:p>
            <a:endParaRPr lang="en-US" sz="1600" dirty="0"/>
          </a:p>
        </p:txBody>
      </p:sp>
    </p:spTree>
    <p:extLst>
      <p:ext uri="{BB962C8B-B14F-4D97-AF65-F5344CB8AC3E}">
        <p14:creationId xmlns:p14="http://schemas.microsoft.com/office/powerpoint/2010/main" xmlns="" val="97897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85800"/>
            <a:ext cx="9144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6787" name="Text Box 3"/>
          <p:cNvSpPr txBox="1">
            <a:spLocks noChangeArrowheads="1"/>
          </p:cNvSpPr>
          <p:nvPr/>
        </p:nvSpPr>
        <p:spPr bwMode="auto">
          <a:xfrm>
            <a:off x="5410200" y="4114800"/>
            <a:ext cx="3657600" cy="2708434"/>
          </a:xfrm>
          <a:prstGeom prst="rect">
            <a:avLst/>
          </a:prstGeom>
          <a:solidFill>
            <a:srgbClr val="1B327A"/>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lnSpc>
                <a:spcPct val="100000"/>
              </a:lnSpc>
              <a:spcBef>
                <a:spcPct val="0"/>
              </a:spcBef>
            </a:pPr>
            <a:endParaRPr lang="en-US" sz="1000" b="1" dirty="0">
              <a:solidFill>
                <a:schemeClr val="bg1"/>
              </a:solidFill>
            </a:endParaRPr>
          </a:p>
          <a:p>
            <a:pPr algn="ctr" eaLnBrk="0" hangingPunct="0">
              <a:lnSpc>
                <a:spcPct val="100000"/>
              </a:lnSpc>
              <a:spcBef>
                <a:spcPct val="0"/>
              </a:spcBef>
            </a:pPr>
            <a:r>
              <a:rPr lang="en-US" sz="2000" dirty="0" smtClean="0">
                <a:solidFill>
                  <a:schemeClr val="bg1"/>
                </a:solidFill>
              </a:rPr>
              <a:t>Reads </a:t>
            </a:r>
            <a:r>
              <a:rPr lang="en-US" sz="2000" dirty="0">
                <a:solidFill>
                  <a:schemeClr val="bg1"/>
                </a:solidFill>
              </a:rPr>
              <a:t>GTFS data</a:t>
            </a:r>
          </a:p>
          <a:p>
            <a:pPr algn="ctr" eaLnBrk="0" hangingPunct="0">
              <a:lnSpc>
                <a:spcPct val="100000"/>
              </a:lnSpc>
              <a:spcBef>
                <a:spcPct val="0"/>
              </a:spcBef>
            </a:pPr>
            <a:endParaRPr lang="en-US" sz="1000" dirty="0">
              <a:solidFill>
                <a:schemeClr val="bg1"/>
              </a:solidFill>
            </a:endParaRPr>
          </a:p>
          <a:p>
            <a:pPr algn="ctr" eaLnBrk="0" hangingPunct="0">
              <a:lnSpc>
                <a:spcPct val="100000"/>
              </a:lnSpc>
              <a:spcBef>
                <a:spcPct val="0"/>
              </a:spcBef>
            </a:pPr>
            <a:r>
              <a:rPr lang="en-US" sz="2000" dirty="0">
                <a:solidFill>
                  <a:schemeClr val="bg1"/>
                </a:solidFill>
              </a:rPr>
              <a:t>Generates all </a:t>
            </a:r>
            <a:r>
              <a:rPr lang="en-US" sz="2000" dirty="0" err="1">
                <a:solidFill>
                  <a:schemeClr val="bg1"/>
                </a:solidFill>
              </a:rPr>
              <a:t>TriMet’s</a:t>
            </a:r>
            <a:r>
              <a:rPr lang="en-US" sz="2000" dirty="0">
                <a:solidFill>
                  <a:schemeClr val="bg1"/>
                </a:solidFill>
              </a:rPr>
              <a:t> print &amp; online </a:t>
            </a:r>
            <a:r>
              <a:rPr lang="en-US" sz="2000" dirty="0" err="1">
                <a:solidFill>
                  <a:schemeClr val="bg1"/>
                </a:solidFill>
              </a:rPr>
              <a:t>TimeTables</a:t>
            </a:r>
            <a:r>
              <a:rPr lang="en-US" sz="2000" dirty="0">
                <a:solidFill>
                  <a:schemeClr val="bg1"/>
                </a:solidFill>
              </a:rPr>
              <a:t>.</a:t>
            </a:r>
          </a:p>
          <a:p>
            <a:pPr algn="ctr" eaLnBrk="0" hangingPunct="0">
              <a:lnSpc>
                <a:spcPct val="100000"/>
              </a:lnSpc>
              <a:spcBef>
                <a:spcPct val="0"/>
              </a:spcBef>
            </a:pPr>
            <a:endParaRPr lang="en-US" sz="1000" dirty="0">
              <a:solidFill>
                <a:schemeClr val="bg1"/>
              </a:solidFill>
            </a:endParaRPr>
          </a:p>
          <a:p>
            <a:pPr algn="ctr" eaLnBrk="0" hangingPunct="0">
              <a:lnSpc>
                <a:spcPct val="100000"/>
              </a:lnSpc>
              <a:spcBef>
                <a:spcPct val="0"/>
              </a:spcBef>
            </a:pPr>
            <a:r>
              <a:rPr lang="en-US" sz="2000" dirty="0">
                <a:solidFill>
                  <a:schemeClr val="bg1"/>
                </a:solidFill>
              </a:rPr>
              <a:t>Online </a:t>
            </a:r>
            <a:r>
              <a:rPr lang="en-US" sz="2000" dirty="0" err="1">
                <a:solidFill>
                  <a:schemeClr val="bg1"/>
                </a:solidFill>
              </a:rPr>
              <a:t>TimeTables</a:t>
            </a:r>
            <a:r>
              <a:rPr lang="en-US" sz="2000" dirty="0">
                <a:solidFill>
                  <a:schemeClr val="bg1"/>
                </a:solidFill>
              </a:rPr>
              <a:t> have most up-to-date information (could change weekly)</a:t>
            </a:r>
          </a:p>
          <a:p>
            <a:pPr algn="ctr" eaLnBrk="0" hangingPunct="0">
              <a:lnSpc>
                <a:spcPct val="100000"/>
              </a:lnSpc>
              <a:spcBef>
                <a:spcPct val="0"/>
              </a:spcBef>
            </a:pPr>
            <a:endParaRPr lang="en-US" sz="1000" dirty="0">
              <a:solidFill>
                <a:schemeClr val="bg1"/>
              </a:solidFill>
            </a:endParaRPr>
          </a:p>
          <a:p>
            <a:pPr algn="ctr" eaLnBrk="0" hangingPunct="0">
              <a:lnSpc>
                <a:spcPct val="100000"/>
              </a:lnSpc>
              <a:spcBef>
                <a:spcPct val="0"/>
              </a:spcBef>
            </a:pPr>
            <a:endParaRPr lang="en-US" sz="1000"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499" y="3835646"/>
            <a:ext cx="4529137" cy="3007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685800"/>
          </a:xfrm>
        </p:spPr>
        <p:txBody>
          <a:bodyPr>
            <a:normAutofit fontScale="90000"/>
          </a:bodyPr>
          <a:lstStyle/>
          <a:p>
            <a:r>
              <a:rPr lang="en-US" dirty="0" err="1"/>
              <a:t>TimeTable</a:t>
            </a:r>
            <a:r>
              <a:rPr lang="en-US" dirty="0"/>
              <a:t> Publisher </a:t>
            </a:r>
          </a:p>
        </p:txBody>
      </p:sp>
    </p:spTree>
    <p:extLst>
      <p:ext uri="{BB962C8B-B14F-4D97-AF65-F5344CB8AC3E}">
        <p14:creationId xmlns:p14="http://schemas.microsoft.com/office/powerpoint/2010/main" xmlns="" val="706292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315200" cy="1143000"/>
          </a:xfrm>
        </p:spPr>
        <p:txBody>
          <a:bodyPr>
            <a:normAutofit fontScale="90000"/>
          </a:bodyPr>
          <a:lstStyle/>
          <a:p>
            <a:r>
              <a:rPr lang="en-US" dirty="0"/>
              <a:t> Transit </a:t>
            </a:r>
            <a:r>
              <a:rPr lang="en-US" dirty="0" smtClean="0"/>
              <a:t>Maps</a:t>
            </a:r>
            <a:r>
              <a:rPr lang="en-US" dirty="0"/>
              <a:t> </a:t>
            </a:r>
            <a:r>
              <a:rPr lang="en-US" dirty="0" smtClean="0"/>
              <a:t>- interactively </a:t>
            </a:r>
            <a:r>
              <a:rPr lang="en-US" dirty="0"/>
              <a:t>view transit routes on Google Maps</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762000" y="1600969"/>
            <a:ext cx="7315200" cy="5028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565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Time Map</a:t>
            </a:r>
            <a:endParaRPr lang="en-US" dirty="0"/>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0" y="0"/>
            <a:ext cx="3436883"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1203325"/>
            <a:ext cx="8077200" cy="565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3456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7467600" cy="1143000"/>
          </a:xfrm>
        </p:spPr>
        <p:txBody>
          <a:bodyPr>
            <a:noAutofit/>
          </a:bodyPr>
          <a:lstStyle/>
          <a:p>
            <a:r>
              <a:rPr lang="en-US" sz="3200" dirty="0" err="1" smtClean="0"/>
              <a:t>OneBusAway</a:t>
            </a:r>
            <a:r>
              <a:rPr lang="en-US" sz="3200" dirty="0" smtClean="0"/>
              <a:t> </a:t>
            </a:r>
            <a:r>
              <a:rPr lang="en-US" sz="3200" dirty="0"/>
              <a:t>- Real-time </a:t>
            </a:r>
            <a:r>
              <a:rPr lang="en-US" sz="3200" dirty="0" smtClean="0"/>
              <a:t>transit information</a:t>
            </a:r>
            <a:endParaRPr lang="en-US" sz="3200" dirty="0"/>
          </a:p>
        </p:txBody>
      </p:sp>
      <p:sp>
        <p:nvSpPr>
          <p:cNvPr id="4" name="TextBox 3"/>
          <p:cNvSpPr txBox="1"/>
          <p:nvPr/>
        </p:nvSpPr>
        <p:spPr>
          <a:xfrm>
            <a:off x="655602" y="5105400"/>
            <a:ext cx="5059398" cy="1384995"/>
          </a:xfrm>
          <a:prstGeom prst="rect">
            <a:avLst/>
          </a:prstGeom>
          <a:noFill/>
        </p:spPr>
        <p:txBody>
          <a:bodyPr wrap="none" rtlCol="0">
            <a:spAutoFit/>
          </a:bodyPr>
          <a:lstStyle/>
          <a:p>
            <a:pPr lvl="0" eaLnBrk="0" fontAlgn="base" hangingPunct="0">
              <a:spcBef>
                <a:spcPct val="0"/>
              </a:spcBef>
              <a:spcAft>
                <a:spcPct val="0"/>
              </a:spcAft>
            </a:pPr>
            <a:r>
              <a:rPr lang="en-US" sz="1400" dirty="0">
                <a:latin typeface="inherit"/>
                <a:cs typeface="Arial" pitchFamily="34" charset="0"/>
              </a:rPr>
              <a:t>Features include:</a:t>
            </a:r>
            <a:endParaRPr lang="en-US" sz="1400" dirty="0">
              <a:latin typeface="Arial" pitchFamily="34" charset="0"/>
              <a:cs typeface="Arial" pitchFamily="34" charset="0"/>
            </a:endParaRPr>
          </a:p>
          <a:p>
            <a:pPr lvl="0" eaLnBrk="0" fontAlgn="base" hangingPunct="0">
              <a:spcBef>
                <a:spcPct val="0"/>
              </a:spcBef>
              <a:spcAft>
                <a:spcPct val="0"/>
              </a:spcAft>
              <a:buFontTx/>
              <a:buChar char="•"/>
            </a:pPr>
            <a:r>
              <a:rPr lang="en-US" sz="1400" dirty="0">
                <a:latin typeface="inherit"/>
                <a:cs typeface="Arial" pitchFamily="34" charset="0"/>
              </a:rPr>
              <a:t>Real-time arrival and departure information for public transit. </a:t>
            </a:r>
          </a:p>
          <a:p>
            <a:pPr lvl="0" eaLnBrk="0" fontAlgn="base" hangingPunct="0">
              <a:spcBef>
                <a:spcPct val="0"/>
              </a:spcBef>
              <a:spcAft>
                <a:spcPct val="0"/>
              </a:spcAft>
              <a:buFontTx/>
              <a:buChar char="•"/>
            </a:pPr>
            <a:r>
              <a:rPr lang="en-US" sz="1400" dirty="0">
                <a:latin typeface="inherit"/>
                <a:cs typeface="Arial" pitchFamily="34" charset="0"/>
              </a:rPr>
              <a:t>Map display of stops and routes. </a:t>
            </a:r>
          </a:p>
          <a:p>
            <a:pPr lvl="0" eaLnBrk="0" fontAlgn="base" hangingPunct="0">
              <a:spcBef>
                <a:spcPct val="0"/>
              </a:spcBef>
              <a:spcAft>
                <a:spcPct val="0"/>
              </a:spcAft>
              <a:buFontTx/>
              <a:buChar char="•"/>
            </a:pPr>
            <a:r>
              <a:rPr lang="en-US" sz="1400" dirty="0">
                <a:latin typeface="inherit"/>
                <a:cs typeface="Arial" pitchFamily="34" charset="0"/>
              </a:rPr>
              <a:t>Nearby stops search for location-aware devices. </a:t>
            </a:r>
          </a:p>
          <a:p>
            <a:pPr lvl="0" eaLnBrk="0" fontAlgn="base" hangingPunct="0">
              <a:spcBef>
                <a:spcPct val="0"/>
              </a:spcBef>
              <a:spcAft>
                <a:spcPct val="0"/>
              </a:spcAft>
              <a:buFontTx/>
              <a:buChar char="•"/>
            </a:pPr>
            <a:r>
              <a:rPr lang="en-US" sz="1400" dirty="0">
                <a:latin typeface="inherit"/>
                <a:cs typeface="Arial" pitchFamily="34" charset="0"/>
              </a:rPr>
              <a:t>Bookmarks and recent stop history. </a:t>
            </a:r>
          </a:p>
          <a:p>
            <a:pPr lvl="0" eaLnBrk="0" fontAlgn="base" hangingPunct="0">
              <a:spcBef>
                <a:spcPct val="0"/>
              </a:spcBef>
              <a:spcAft>
                <a:spcPct val="0"/>
              </a:spcAft>
              <a:buFontTx/>
              <a:buChar char="•"/>
            </a:pPr>
            <a:r>
              <a:rPr lang="en-US" sz="1400" dirty="0">
                <a:latin typeface="inherit"/>
                <a:cs typeface="Arial" pitchFamily="34" charset="0"/>
              </a:rPr>
              <a:t>Search for stops by route, address, and stop number</a:t>
            </a:r>
            <a:r>
              <a:rPr lang="en-US" sz="1400" dirty="0" smtClean="0">
                <a:latin typeface="inherit"/>
                <a:cs typeface="Arial" pitchFamily="34" charset="0"/>
              </a:rPr>
              <a:t>.</a:t>
            </a:r>
            <a:endParaRPr lang="en-US" sz="1400" dirty="0">
              <a:latin typeface="inherit"/>
              <a:cs typeface="Arial" pitchFamily="34" charset="0"/>
            </a:endParaRPr>
          </a:p>
        </p:txBody>
      </p:sp>
      <p:pic>
        <p:nvPicPr>
          <p:cNvPr id="4107" name="Picture 1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76201" y="1426753"/>
            <a:ext cx="6781800" cy="3330502"/>
          </a:xfrm>
          <a:prstGeom prst="rect">
            <a:avLst/>
          </a:prstGeom>
          <a:solidFill>
            <a:schemeClr val="accent1">
              <a:lumMod val="20000"/>
              <a:lumOff val="80000"/>
            </a:schemeClr>
          </a:solidFill>
          <a:ln>
            <a:noFill/>
          </a:ln>
          <a:effectLst/>
        </p:spPr>
      </p:pic>
      <p:pic>
        <p:nvPicPr>
          <p:cNvPr id="4098" name="Picture 2" descr="Screenshot-0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3600" y="3392732"/>
            <a:ext cx="2286000" cy="3286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8306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fontScale="90000"/>
          </a:bodyPr>
          <a:lstStyle/>
          <a:p>
            <a:r>
              <a:rPr lang="en-US" dirty="0" err="1"/>
              <a:t>a</a:t>
            </a:r>
            <a:r>
              <a:rPr lang="en-US" dirty="0" err="1" smtClean="0"/>
              <a:t>crossair</a:t>
            </a:r>
            <a:r>
              <a:rPr lang="en-US" dirty="0" smtClean="0"/>
              <a:t> – augmented reality</a:t>
            </a:r>
            <a:br>
              <a:rPr lang="en-US" dirty="0" smtClean="0"/>
            </a:br>
            <a:r>
              <a:rPr lang="en-US" sz="3100" dirty="0" smtClean="0"/>
              <a:t>for NY nearest subway</a:t>
            </a:r>
            <a:endParaRPr lang="en-US" sz="31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0" y="1460310"/>
            <a:ext cx="9135354" cy="5473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4648200" y="4566684"/>
            <a:ext cx="3886200" cy="2215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9193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102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371600"/>
            <a:ext cx="28575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2148" name="Picture 102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7700" y="3993953"/>
            <a:ext cx="30480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2149" name="Picture 102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24400" y="3974903"/>
            <a:ext cx="30480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7391400" cy="1143000"/>
          </a:xfrm>
        </p:spPr>
        <p:txBody>
          <a:bodyPr>
            <a:noAutofit/>
          </a:bodyPr>
          <a:lstStyle/>
          <a:p>
            <a:r>
              <a:rPr lang="en-US" sz="3200" dirty="0"/>
              <a:t>Garmin </a:t>
            </a:r>
            <a:r>
              <a:rPr lang="en-US" sz="3200" dirty="0" err="1"/>
              <a:t>StreetPilot</a:t>
            </a:r>
            <a:r>
              <a:rPr lang="en-US" sz="3200" dirty="0"/>
              <a:t> - GPS transit info locator </a:t>
            </a:r>
            <a:br>
              <a:rPr lang="en-US" sz="3200" dirty="0"/>
            </a:br>
            <a:endParaRPr lang="en-US" sz="3200" dirty="0"/>
          </a:p>
        </p:txBody>
      </p:sp>
      <p:pic>
        <p:nvPicPr>
          <p:cNvPr id="1026" name="Picture 2" descr="TriMet bus stops on the map"/>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95825" y="1371600"/>
            <a:ext cx="3048000" cy="2286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495800" y="3667126"/>
            <a:ext cx="3717236" cy="307777"/>
          </a:xfrm>
          <a:prstGeom prst="rect">
            <a:avLst/>
          </a:prstGeom>
          <a:noFill/>
        </p:spPr>
        <p:txBody>
          <a:bodyPr wrap="none" rtlCol="0">
            <a:spAutoFit/>
          </a:bodyPr>
          <a:lstStyle/>
          <a:p>
            <a:r>
              <a:rPr lang="en-US" sz="1400" dirty="0"/>
              <a:t>Bus stops are shown alongside driving directions</a:t>
            </a:r>
          </a:p>
        </p:txBody>
      </p:sp>
      <p:sp>
        <p:nvSpPr>
          <p:cNvPr id="9" name="TextBox 8"/>
          <p:cNvSpPr txBox="1"/>
          <p:nvPr/>
        </p:nvSpPr>
        <p:spPr>
          <a:xfrm>
            <a:off x="381000" y="6343651"/>
            <a:ext cx="4164858" cy="307777"/>
          </a:xfrm>
          <a:prstGeom prst="rect">
            <a:avLst/>
          </a:prstGeom>
          <a:noFill/>
        </p:spPr>
        <p:txBody>
          <a:bodyPr wrap="none" rtlCol="0">
            <a:spAutoFit/>
          </a:bodyPr>
          <a:lstStyle/>
          <a:p>
            <a:r>
              <a:rPr lang="en-US" sz="1400" dirty="0"/>
              <a:t>Stop icons on the GPS map can be clicked on to </a:t>
            </a:r>
            <a:r>
              <a:rPr lang="en-US" sz="1400" dirty="0" smtClean="0"/>
              <a:t>show…</a:t>
            </a:r>
            <a:endParaRPr lang="en-US" sz="1400" dirty="0"/>
          </a:p>
        </p:txBody>
      </p:sp>
      <p:sp>
        <p:nvSpPr>
          <p:cNvPr id="10" name="TextBox 9"/>
          <p:cNvSpPr txBox="1"/>
          <p:nvPr/>
        </p:nvSpPr>
        <p:spPr>
          <a:xfrm>
            <a:off x="4724400" y="6343650"/>
            <a:ext cx="4260654" cy="523220"/>
          </a:xfrm>
          <a:prstGeom prst="rect">
            <a:avLst/>
          </a:prstGeom>
          <a:noFill/>
        </p:spPr>
        <p:txBody>
          <a:bodyPr wrap="none" rtlCol="0">
            <a:spAutoFit/>
          </a:bodyPr>
          <a:lstStyle/>
          <a:p>
            <a:r>
              <a:rPr lang="en-US" sz="1400" dirty="0"/>
              <a:t>…the stop name and </a:t>
            </a:r>
            <a:r>
              <a:rPr lang="en-US" sz="1400" dirty="0" smtClean="0"/>
              <a:t>description, the </a:t>
            </a:r>
            <a:r>
              <a:rPr lang="en-US" sz="1400" dirty="0"/>
              <a:t>stop ID, fare zone, </a:t>
            </a:r>
            <a:endParaRPr lang="en-US" sz="1400" dirty="0" smtClean="0"/>
          </a:p>
          <a:p>
            <a:r>
              <a:rPr lang="en-US" sz="1400" dirty="0" smtClean="0"/>
              <a:t>and </a:t>
            </a:r>
            <a:r>
              <a:rPr lang="en-US" sz="1400" dirty="0"/>
              <a:t>lines serving that stop</a:t>
            </a:r>
          </a:p>
        </p:txBody>
      </p:sp>
    </p:spTree>
    <p:extLst>
      <p:ext uri="{BB962C8B-B14F-4D97-AF65-F5344CB8AC3E}">
        <p14:creationId xmlns:p14="http://schemas.microsoft.com/office/powerpoint/2010/main" xmlns="" val="1535059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fontScale="90000"/>
          </a:bodyPr>
          <a:lstStyle/>
          <a:p>
            <a:r>
              <a:rPr lang="en-US" dirty="0"/>
              <a:t>What </a:t>
            </a:r>
            <a:r>
              <a:rPr lang="en-US" u="sng" dirty="0" smtClean="0"/>
              <a:t>text based </a:t>
            </a:r>
            <a:r>
              <a:rPr lang="en-US" dirty="0" smtClean="0"/>
              <a:t>transit </a:t>
            </a:r>
            <a:r>
              <a:rPr lang="en-US" dirty="0"/>
              <a:t>information services exist in IL</a:t>
            </a:r>
            <a:r>
              <a:rPr lang="en-US" dirty="0" smtClean="0"/>
              <a:t>?</a:t>
            </a:r>
            <a:endParaRPr lang="en-US" dirty="0"/>
          </a:p>
        </p:txBody>
      </p:sp>
      <p:sp>
        <p:nvSpPr>
          <p:cNvPr id="3" name="Content Placeholder 2"/>
          <p:cNvSpPr>
            <a:spLocks noGrp="1"/>
          </p:cNvSpPr>
          <p:nvPr>
            <p:ph idx="1"/>
          </p:nvPr>
        </p:nvSpPr>
        <p:spPr>
          <a:xfrm>
            <a:off x="2819400" y="1905000"/>
            <a:ext cx="6324600" cy="4800600"/>
          </a:xfrm>
        </p:spPr>
        <p:txBody>
          <a:bodyPr>
            <a:normAutofit/>
          </a:bodyPr>
          <a:lstStyle/>
          <a:p>
            <a:r>
              <a:rPr lang="en-US" sz="2800" dirty="0"/>
              <a:t>S</a:t>
            </a:r>
            <a:r>
              <a:rPr lang="en-US" sz="2800" dirty="0" smtClean="0"/>
              <a:t>ystem-wide text </a:t>
            </a:r>
            <a:r>
              <a:rPr lang="en-US" sz="2800" dirty="0"/>
              <a:t>based trip </a:t>
            </a:r>
            <a:r>
              <a:rPr lang="en-US" sz="2800" dirty="0" smtClean="0"/>
              <a:t>planner, schedules and routes</a:t>
            </a:r>
            <a:endParaRPr lang="en-US" sz="2800" dirty="0" smtClean="0">
              <a:hlinkClick r:id="rId3"/>
            </a:endParaRPr>
          </a:p>
          <a:p>
            <a:pPr lvl="1"/>
            <a:r>
              <a:rPr lang="en-US" sz="2400" dirty="0" smtClean="0">
                <a:hlinkClick r:id="rId3"/>
              </a:rPr>
              <a:t>www.bus.gov.il</a:t>
            </a:r>
            <a:r>
              <a:rPr lang="he-IL" sz="2400" dirty="0"/>
              <a:t>פורטל קווי תחבורה בישראל </a:t>
            </a:r>
            <a:endParaRPr lang="en-US" sz="2400" dirty="0" smtClean="0"/>
          </a:p>
          <a:p>
            <a:pPr lvl="1"/>
            <a:r>
              <a:rPr lang="en-US" sz="2400" dirty="0" smtClean="0">
                <a:hlinkClick r:id="rId4"/>
              </a:rPr>
              <a:t>www.bus.co.il</a:t>
            </a:r>
            <a:r>
              <a:rPr lang="he-IL" sz="2400" dirty="0" smtClean="0"/>
              <a:t>"אוטובוסים" </a:t>
            </a:r>
            <a:r>
              <a:rPr lang="he-IL" sz="2400" dirty="0"/>
              <a:t>מודיעין לתחבורה ציבורית </a:t>
            </a:r>
            <a:r>
              <a:rPr lang="he-IL" sz="2400" dirty="0" smtClean="0"/>
              <a:t>בישראל</a:t>
            </a:r>
            <a:r>
              <a:rPr lang="he-IL" sz="2400" dirty="0"/>
              <a:t> </a:t>
            </a:r>
            <a:endParaRPr lang="en-US" sz="2400" dirty="0" smtClean="0"/>
          </a:p>
          <a:p>
            <a:r>
              <a:rPr lang="en-US" sz="2800" dirty="0" smtClean="0"/>
              <a:t>Websites of individual transit operators </a:t>
            </a:r>
            <a:endParaRPr lang="en-US" sz="2800" dirty="0" smtClean="0">
              <a:hlinkClick r:id="rId5"/>
            </a:endParaRPr>
          </a:p>
          <a:p>
            <a:pPr lvl="1"/>
            <a:r>
              <a:rPr lang="en-US" sz="2400" dirty="0" smtClean="0">
                <a:hlinkClick r:id="rId6"/>
              </a:rPr>
              <a:t>www.israrail.org.il</a:t>
            </a:r>
            <a:endParaRPr lang="en-US" sz="2400" dirty="0" smtClean="0"/>
          </a:p>
          <a:p>
            <a:pPr lvl="1"/>
            <a:r>
              <a:rPr lang="en-US" sz="2400" dirty="0" smtClean="0">
                <a:hlinkClick r:id="rId5"/>
              </a:rPr>
              <a:t>www.egged.co.il</a:t>
            </a:r>
            <a:r>
              <a:rPr lang="en-US" sz="2400" dirty="0" smtClean="0"/>
              <a:t> </a:t>
            </a:r>
            <a:r>
              <a:rPr lang="en-US" sz="2400" dirty="0" smtClean="0">
                <a:hlinkClick r:id="rId7"/>
              </a:rPr>
              <a:t>www.dan.co.il</a:t>
            </a:r>
            <a:r>
              <a:rPr lang="en-US" sz="2400" dirty="0" smtClean="0"/>
              <a:t> </a:t>
            </a:r>
            <a:r>
              <a:rPr lang="en-US" sz="2400" dirty="0" smtClean="0">
                <a:hlinkClick r:id="rId8"/>
              </a:rPr>
              <a:t>www.kavim-t.co.il</a:t>
            </a:r>
            <a:r>
              <a:rPr lang="en-US" sz="2400" dirty="0" smtClean="0"/>
              <a:t> …</a:t>
            </a:r>
          </a:p>
        </p:txBody>
      </p:sp>
      <p:pic>
        <p:nvPicPr>
          <p:cNvPr id="6146" name="Picture 2" descr="http://www.bus.co.il/otobusim/Design2007/logo10.gif"/>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3255557"/>
            <a:ext cx="3105150" cy="935443"/>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bus.gov.il/images/forms/header_right.gif"/>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66209" y="2641247"/>
            <a:ext cx="2938942" cy="482953"/>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דף הבית"/>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r="42077"/>
          <a:stretch/>
        </p:blipFill>
        <p:spPr bwMode="auto">
          <a:xfrm>
            <a:off x="591511" y="4419600"/>
            <a:ext cx="2151689" cy="819151"/>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www.busline.co.il/Items/00123/dan.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81000" y="5257800"/>
            <a:ext cx="581025" cy="619126"/>
          </a:xfrm>
          <a:prstGeom prst="rect">
            <a:avLst/>
          </a:prstGeom>
          <a:noFill/>
          <a:extLst>
            <a:ext uri="{909E8E84-426E-40DD-AFC4-6F175D3DCCD1}">
              <a14:hiddenFill xmlns:a14="http://schemas.microsoft.com/office/drawing/2010/main" xmlns="">
                <a:solidFill>
                  <a:srgbClr val="FFFFFF"/>
                </a:solidFill>
              </a14:hiddenFill>
            </a:ext>
          </a:extLst>
        </p:spPr>
      </p:pic>
      <p:pic>
        <p:nvPicPr>
          <p:cNvPr id="6154" name="Picture 10" descr="http://www.busline.co.il/Items/00124/egged.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295400" y="5417215"/>
            <a:ext cx="1038225"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6" name="Picture 12" descr="http://www.kavim-t.co.il/images/logo.gif"/>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133600" y="5795963"/>
            <a:ext cx="2133600" cy="781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1584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76200" y="1066800"/>
            <a:ext cx="7386452" cy="568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7310252" cy="792162"/>
          </a:xfrm>
        </p:spPr>
        <p:txBody>
          <a:bodyPr>
            <a:noAutofit/>
          </a:bodyPr>
          <a:lstStyle/>
          <a:p>
            <a:r>
              <a:rPr lang="en-US" sz="3200" dirty="0"/>
              <a:t>GPS </a:t>
            </a:r>
            <a:r>
              <a:rPr lang="en-US" sz="3200" dirty="0" err="1"/>
              <a:t>Wayfinding</a:t>
            </a:r>
            <a:r>
              <a:rPr lang="en-US" sz="3200" dirty="0"/>
              <a:t> </a:t>
            </a:r>
            <a:r>
              <a:rPr lang="en-US" sz="3200" dirty="0" smtClean="0"/>
              <a:t>Devices – transit information for the blind</a:t>
            </a:r>
            <a:endParaRPr lang="en-US" sz="3200" dirty="0"/>
          </a:p>
        </p:txBody>
      </p:sp>
    </p:spTree>
    <p:extLst>
      <p:ext uri="{BB962C8B-B14F-4D97-AF65-F5344CB8AC3E}">
        <p14:creationId xmlns:p14="http://schemas.microsoft.com/office/powerpoint/2010/main" xmlns="" val="1100591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 y="1957387"/>
            <a:ext cx="8305800" cy="4367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98665" name="Group 9"/>
          <p:cNvGrpSpPr>
            <a:grpSpLocks/>
          </p:cNvGrpSpPr>
          <p:nvPr/>
        </p:nvGrpSpPr>
        <p:grpSpPr bwMode="auto">
          <a:xfrm>
            <a:off x="5219700" y="1676400"/>
            <a:ext cx="3505200" cy="1447800"/>
            <a:chOff x="2400" y="192"/>
            <a:chExt cx="2208" cy="912"/>
          </a:xfrm>
        </p:grpSpPr>
        <p:sp>
          <p:nvSpPr>
            <p:cNvPr id="198660" name="Text Box 4"/>
            <p:cNvSpPr txBox="1">
              <a:spLocks noChangeArrowheads="1"/>
            </p:cNvSpPr>
            <p:nvPr/>
          </p:nvSpPr>
          <p:spPr bwMode="auto">
            <a:xfrm>
              <a:off x="2400" y="192"/>
              <a:ext cx="2208" cy="892"/>
            </a:xfrm>
            <a:prstGeom prst="rect">
              <a:avLst/>
            </a:prstGeom>
            <a:solidFill>
              <a:srgbClr val="1B327A"/>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eaLnBrk="0" hangingPunct="0">
                <a:lnSpc>
                  <a:spcPct val="100000"/>
                </a:lnSpc>
                <a:spcBef>
                  <a:spcPct val="0"/>
                </a:spcBef>
              </a:pPr>
              <a:endParaRPr lang="en-US" sz="1000" dirty="0">
                <a:solidFill>
                  <a:schemeClr val="bg1"/>
                </a:solidFill>
              </a:endParaRPr>
            </a:p>
            <a:p>
              <a:pPr algn="l" eaLnBrk="0" hangingPunct="0">
                <a:lnSpc>
                  <a:spcPct val="100000"/>
                </a:lnSpc>
                <a:spcBef>
                  <a:spcPct val="0"/>
                </a:spcBef>
              </a:pPr>
              <a:r>
                <a:rPr lang="en-US" sz="1000" dirty="0" smtClean="0">
                  <a:solidFill>
                    <a:schemeClr val="bg1"/>
                  </a:solidFill>
                </a:rPr>
                <a:t> </a:t>
              </a:r>
              <a:r>
                <a:rPr lang="en-US" sz="1600" dirty="0" smtClean="0">
                  <a:solidFill>
                    <a:schemeClr val="bg1"/>
                  </a:solidFill>
                </a:rPr>
                <a:t>        Get </a:t>
              </a:r>
              <a:r>
                <a:rPr lang="en-US" sz="1600" dirty="0">
                  <a:solidFill>
                    <a:schemeClr val="bg1"/>
                  </a:solidFill>
                </a:rPr>
                <a:t>Driving </a:t>
              </a:r>
              <a:endParaRPr lang="en-US" sz="1600" dirty="0" smtClean="0">
                <a:solidFill>
                  <a:schemeClr val="bg1"/>
                </a:solidFill>
              </a:endParaRPr>
            </a:p>
            <a:p>
              <a:pPr algn="l" eaLnBrk="0" hangingPunct="0">
                <a:lnSpc>
                  <a:spcPct val="100000"/>
                </a:lnSpc>
                <a:spcBef>
                  <a:spcPct val="0"/>
                </a:spcBef>
              </a:pPr>
              <a:r>
                <a:rPr lang="en-US" sz="1600" dirty="0" smtClean="0">
                  <a:solidFill>
                    <a:schemeClr val="bg1"/>
                  </a:solidFill>
                </a:rPr>
                <a:t>and Walking Directions</a:t>
              </a:r>
              <a:endParaRPr lang="en-US" sz="1600" dirty="0">
                <a:solidFill>
                  <a:schemeClr val="bg1"/>
                </a:solidFill>
              </a:endParaRPr>
            </a:p>
            <a:p>
              <a:pPr algn="l" eaLnBrk="0" hangingPunct="0">
                <a:lnSpc>
                  <a:spcPct val="100000"/>
                </a:lnSpc>
                <a:spcBef>
                  <a:spcPct val="0"/>
                </a:spcBef>
              </a:pPr>
              <a:r>
                <a:rPr lang="en-US" sz="1600" dirty="0">
                  <a:solidFill>
                    <a:schemeClr val="bg1"/>
                  </a:solidFill>
                </a:rPr>
                <a:t>             AND</a:t>
              </a:r>
            </a:p>
            <a:p>
              <a:pPr algn="l" eaLnBrk="0" hangingPunct="0">
                <a:lnSpc>
                  <a:spcPct val="100000"/>
                </a:lnSpc>
                <a:spcBef>
                  <a:spcPct val="0"/>
                </a:spcBef>
              </a:pPr>
              <a:r>
                <a:rPr lang="en-US" b="1" dirty="0">
                  <a:solidFill>
                    <a:schemeClr val="bg1"/>
                  </a:solidFill>
                </a:rPr>
                <a:t>Public Transit Directions</a:t>
              </a:r>
            </a:p>
            <a:p>
              <a:pPr algn="l" eaLnBrk="0" hangingPunct="0">
                <a:lnSpc>
                  <a:spcPct val="100000"/>
                </a:lnSpc>
                <a:spcBef>
                  <a:spcPct val="0"/>
                </a:spcBef>
              </a:pPr>
              <a:endParaRPr lang="en-US" sz="1000" dirty="0">
                <a:solidFill>
                  <a:schemeClr val="bg1"/>
                </a:solidFill>
              </a:endParaRPr>
            </a:p>
          </p:txBody>
        </p:sp>
        <p:pic>
          <p:nvPicPr>
            <p:cNvPr id="19866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84" y="288"/>
              <a:ext cx="536" cy="816"/>
            </a:xfrm>
            <a:prstGeom prst="rect">
              <a:avLst/>
            </a:prstGeom>
            <a:solidFill>
              <a:srgbClr val="1B327A"/>
            </a:solidFill>
            <a:ln>
              <a:noFill/>
            </a:ln>
            <a:effectLst>
              <a:outerShdw dist="35921"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pic>
      </p:grpSp>
      <p:sp>
        <p:nvSpPr>
          <p:cNvPr id="2" name="Title 1"/>
          <p:cNvSpPr>
            <a:spLocks noGrp="1"/>
          </p:cNvSpPr>
          <p:nvPr>
            <p:ph type="title"/>
          </p:nvPr>
        </p:nvSpPr>
        <p:spPr>
          <a:xfrm>
            <a:off x="457200" y="274638"/>
            <a:ext cx="7162800" cy="1143000"/>
          </a:xfrm>
        </p:spPr>
        <p:txBody>
          <a:bodyPr>
            <a:normAutofit fontScale="90000"/>
          </a:bodyPr>
          <a:lstStyle/>
          <a:p>
            <a:r>
              <a:rPr lang="en-US" dirty="0" smtClean="0"/>
              <a:t>Google Transit – Trip Planner</a:t>
            </a:r>
            <a:br>
              <a:rPr lang="en-US" dirty="0" smtClean="0"/>
            </a:br>
            <a:r>
              <a:rPr lang="en-US" sz="3200" dirty="0" smtClean="0"/>
              <a:t>in Google Maps</a:t>
            </a:r>
            <a:endParaRPr lang="en-US" dirty="0"/>
          </a:p>
        </p:txBody>
      </p:sp>
    </p:spTree>
    <p:extLst>
      <p:ext uri="{BB962C8B-B14F-4D97-AF65-F5344CB8AC3E}">
        <p14:creationId xmlns:p14="http://schemas.microsoft.com/office/powerpoint/2010/main" xmlns="" val="1643675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a:bodyPr>
          <a:lstStyle/>
          <a:p>
            <a:r>
              <a:rPr lang="en-US" dirty="0" smtClean="0"/>
              <a:t>GTFS in Israel - status update</a:t>
            </a:r>
            <a:endParaRPr lang="en-US" dirty="0"/>
          </a:p>
        </p:txBody>
      </p:sp>
      <p:sp>
        <p:nvSpPr>
          <p:cNvPr id="3" name="Content Placeholder 2"/>
          <p:cNvSpPr>
            <a:spLocks noGrp="1"/>
          </p:cNvSpPr>
          <p:nvPr>
            <p:ph idx="1"/>
          </p:nvPr>
        </p:nvSpPr>
        <p:spPr>
          <a:xfrm>
            <a:off x="228600" y="1600200"/>
            <a:ext cx="8839200" cy="4525963"/>
          </a:xfrm>
        </p:spPr>
        <p:txBody>
          <a:bodyPr>
            <a:normAutofit lnSpcReduction="10000"/>
          </a:bodyPr>
          <a:lstStyle/>
          <a:p>
            <a:pPr>
              <a:lnSpc>
                <a:spcPct val="200000"/>
              </a:lnSpc>
            </a:pPr>
            <a:r>
              <a:rPr lang="en-US" sz="2800" dirty="0" smtClean="0"/>
              <a:t>What is GTFS?</a:t>
            </a:r>
          </a:p>
          <a:p>
            <a:pPr>
              <a:lnSpc>
                <a:spcPct val="200000"/>
              </a:lnSpc>
            </a:pPr>
            <a:r>
              <a:rPr lang="en-US" sz="2800" dirty="0" smtClean="0"/>
              <a:t>What </a:t>
            </a:r>
            <a:r>
              <a:rPr lang="en-US" sz="2800" dirty="0"/>
              <a:t>can developers do with GTFS</a:t>
            </a:r>
            <a:r>
              <a:rPr lang="en-US" sz="2800" dirty="0" smtClean="0"/>
              <a:t>?</a:t>
            </a:r>
          </a:p>
          <a:p>
            <a:pPr>
              <a:lnSpc>
                <a:spcPct val="200000"/>
              </a:lnSpc>
            </a:pPr>
            <a:r>
              <a:rPr lang="en-US" sz="2800" dirty="0" smtClean="0"/>
              <a:t>How does a developer know where GTFS is available?</a:t>
            </a:r>
          </a:p>
          <a:p>
            <a:pPr>
              <a:lnSpc>
                <a:spcPct val="200000"/>
              </a:lnSpc>
            </a:pPr>
            <a:r>
              <a:rPr lang="en-US" sz="2800" dirty="0" smtClean="0"/>
              <a:t>How does a developer tell users about his/her new app?</a:t>
            </a:r>
          </a:p>
          <a:p>
            <a:pPr>
              <a:lnSpc>
                <a:spcPct val="200000"/>
              </a:lnSpc>
            </a:pPr>
            <a:r>
              <a:rPr lang="en-US" sz="2800" dirty="0"/>
              <a:t>When will we have GTFS in Israel</a:t>
            </a:r>
            <a:r>
              <a:rPr lang="en-US" sz="2800" dirty="0" smtClean="0"/>
              <a:t>?</a:t>
            </a:r>
          </a:p>
        </p:txBody>
      </p:sp>
      <p:sp>
        <p:nvSpPr>
          <p:cNvPr id="4" name="Rounded Rectangle 3"/>
          <p:cNvSpPr/>
          <p:nvPr/>
        </p:nvSpPr>
        <p:spPr>
          <a:xfrm>
            <a:off x="228600" y="3657600"/>
            <a:ext cx="8839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47994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fontScale="90000"/>
          </a:bodyPr>
          <a:lstStyle/>
          <a:p>
            <a:r>
              <a:rPr lang="en-US" dirty="0" smtClean="0"/>
              <a:t>What Agencies are providing </a:t>
            </a:r>
            <a:br>
              <a:rPr lang="en-US" dirty="0" smtClean="0"/>
            </a:br>
            <a:r>
              <a:rPr lang="en-US" dirty="0" smtClean="0"/>
              <a:t>GTFS feeds?</a:t>
            </a:r>
            <a:endParaRPr lang="en-US" dirty="0"/>
          </a:p>
        </p:txBody>
      </p:sp>
      <p:sp>
        <p:nvSpPr>
          <p:cNvPr id="5" name="Content Placeholder 4"/>
          <p:cNvSpPr>
            <a:spLocks noGrp="1"/>
          </p:cNvSpPr>
          <p:nvPr>
            <p:ph idx="1"/>
          </p:nvPr>
        </p:nvSpPr>
        <p:spPr>
          <a:xfrm>
            <a:off x="53192" y="2526056"/>
            <a:ext cx="8915400" cy="598144"/>
          </a:xfrm>
        </p:spPr>
        <p:txBody>
          <a:bodyPr>
            <a:normAutofit/>
          </a:bodyPr>
          <a:lstStyle/>
          <a:p>
            <a:pPr marL="0" indent="0">
              <a:buNone/>
            </a:pPr>
            <a:r>
              <a:rPr lang="en-US" sz="2800" dirty="0" smtClean="0"/>
              <a:t>Transit Agencies providing </a:t>
            </a:r>
            <a:r>
              <a:rPr lang="en-US" sz="2800" b="1" dirty="0" smtClean="0"/>
              <a:t>Public</a:t>
            </a:r>
            <a:r>
              <a:rPr lang="en-US" sz="2800" dirty="0" smtClean="0"/>
              <a:t> GTFS feeds: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481" y="3141133"/>
            <a:ext cx="9144000" cy="3640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descr="GTFS Data Exchange">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1370299"/>
            <a:ext cx="2487881" cy="9919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3192" y="1548825"/>
            <a:ext cx="7109608" cy="584775"/>
          </a:xfrm>
          <a:prstGeom prst="rect">
            <a:avLst/>
          </a:prstGeom>
          <a:noFill/>
        </p:spPr>
        <p:txBody>
          <a:bodyPr wrap="square" rtlCol="0">
            <a:spAutoFit/>
          </a:bodyPr>
          <a:lstStyle/>
          <a:p>
            <a:r>
              <a:rPr lang="en-US" sz="3200" b="1" dirty="0" smtClean="0"/>
              <a:t>216</a:t>
            </a:r>
            <a:r>
              <a:rPr lang="en-US" sz="3200" dirty="0" smtClean="0"/>
              <a:t> </a:t>
            </a:r>
            <a:r>
              <a:rPr lang="en-US" sz="3200" dirty="0"/>
              <a:t>Agencies providing GTFS </a:t>
            </a:r>
            <a:r>
              <a:rPr lang="en-US" sz="3200" dirty="0" smtClean="0"/>
              <a:t>data, see -</a:t>
            </a:r>
            <a:endParaRPr lang="en-US" sz="3200" dirty="0"/>
          </a:p>
        </p:txBody>
      </p:sp>
    </p:spTree>
    <p:extLst>
      <p:ext uri="{BB962C8B-B14F-4D97-AF65-F5344CB8AC3E}">
        <p14:creationId xmlns:p14="http://schemas.microsoft.com/office/powerpoint/2010/main" xmlns="" val="1234790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a:bodyPr>
          <a:lstStyle/>
          <a:p>
            <a:r>
              <a:rPr lang="en-US" dirty="0" smtClean="0"/>
              <a:t>GTFS in Israel - status update</a:t>
            </a:r>
            <a:endParaRPr lang="en-US" dirty="0"/>
          </a:p>
        </p:txBody>
      </p:sp>
      <p:sp>
        <p:nvSpPr>
          <p:cNvPr id="3" name="Content Placeholder 2"/>
          <p:cNvSpPr>
            <a:spLocks noGrp="1"/>
          </p:cNvSpPr>
          <p:nvPr>
            <p:ph idx="1"/>
          </p:nvPr>
        </p:nvSpPr>
        <p:spPr>
          <a:xfrm>
            <a:off x="228600" y="1600200"/>
            <a:ext cx="8839200" cy="4525963"/>
          </a:xfrm>
        </p:spPr>
        <p:txBody>
          <a:bodyPr>
            <a:normAutofit lnSpcReduction="10000"/>
          </a:bodyPr>
          <a:lstStyle/>
          <a:p>
            <a:pPr>
              <a:lnSpc>
                <a:spcPct val="200000"/>
              </a:lnSpc>
            </a:pPr>
            <a:r>
              <a:rPr lang="en-US" sz="2800" dirty="0" smtClean="0"/>
              <a:t>What is GTFS?</a:t>
            </a:r>
          </a:p>
          <a:p>
            <a:pPr>
              <a:lnSpc>
                <a:spcPct val="200000"/>
              </a:lnSpc>
            </a:pPr>
            <a:r>
              <a:rPr lang="en-US" sz="2800" dirty="0" smtClean="0"/>
              <a:t>What </a:t>
            </a:r>
            <a:r>
              <a:rPr lang="en-US" sz="2800" dirty="0"/>
              <a:t>can developers do with GTFS</a:t>
            </a:r>
            <a:r>
              <a:rPr lang="en-US" sz="2800" dirty="0" smtClean="0"/>
              <a:t>?</a:t>
            </a:r>
          </a:p>
          <a:p>
            <a:pPr>
              <a:lnSpc>
                <a:spcPct val="200000"/>
              </a:lnSpc>
            </a:pPr>
            <a:r>
              <a:rPr lang="en-US" sz="2800" dirty="0" smtClean="0"/>
              <a:t>How does a developer know where GTFS is available?</a:t>
            </a:r>
          </a:p>
          <a:p>
            <a:pPr>
              <a:lnSpc>
                <a:spcPct val="200000"/>
              </a:lnSpc>
            </a:pPr>
            <a:r>
              <a:rPr lang="en-US" sz="2800" dirty="0" smtClean="0"/>
              <a:t>How does a developer tell users about his/her new app?</a:t>
            </a:r>
          </a:p>
          <a:p>
            <a:pPr>
              <a:lnSpc>
                <a:spcPct val="200000"/>
              </a:lnSpc>
            </a:pPr>
            <a:r>
              <a:rPr lang="en-US" sz="2800" dirty="0"/>
              <a:t>When will we have GTFS in Israel</a:t>
            </a:r>
            <a:r>
              <a:rPr lang="en-US" sz="2800" dirty="0" smtClean="0"/>
              <a:t>?</a:t>
            </a:r>
          </a:p>
        </p:txBody>
      </p:sp>
      <p:sp>
        <p:nvSpPr>
          <p:cNvPr id="4" name="Rounded Rectangle 3"/>
          <p:cNvSpPr/>
          <p:nvPr/>
        </p:nvSpPr>
        <p:spPr>
          <a:xfrm>
            <a:off x="228600" y="4550734"/>
            <a:ext cx="8839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47994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9218"/>
            <a:ext cx="7467600" cy="868362"/>
          </a:xfrm>
        </p:spPr>
        <p:txBody>
          <a:bodyPr>
            <a:noAutofit/>
          </a:bodyPr>
          <a:lstStyle/>
          <a:p>
            <a:r>
              <a:rPr lang="en-US" sz="2800" dirty="0" smtClean="0"/>
              <a:t>City-Go-Round - Transit </a:t>
            </a:r>
            <a:r>
              <a:rPr lang="en-US" sz="2800" dirty="0"/>
              <a:t>App Gallery</a:t>
            </a:r>
            <a:br>
              <a:rPr lang="en-US" sz="2800" dirty="0"/>
            </a:br>
            <a:r>
              <a:rPr lang="en-US" sz="2000" dirty="0"/>
              <a:t>139 apps use open data from 154 transit </a:t>
            </a:r>
            <a:r>
              <a:rPr lang="en-US" sz="2000" dirty="0" smtClean="0"/>
              <a:t>agencies</a:t>
            </a:r>
            <a:endParaRPr lang="en-US" sz="20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rot="16200000">
            <a:off x="-2632841" y="3421117"/>
            <a:ext cx="6069724" cy="804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936067" y="1037548"/>
            <a:ext cx="4014952" cy="5796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4822267" y="1295401"/>
            <a:ext cx="3940733"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362200" y="997149"/>
            <a:ext cx="1021049" cy="307777"/>
          </a:xfrm>
          <a:prstGeom prst="rect">
            <a:avLst/>
          </a:prstGeom>
          <a:noFill/>
        </p:spPr>
        <p:txBody>
          <a:bodyPr wrap="none" rtlCol="0">
            <a:spAutoFit/>
          </a:bodyPr>
          <a:lstStyle/>
          <a:p>
            <a:r>
              <a:rPr lang="en-US" sz="1400" dirty="0" smtClean="0"/>
              <a:t>(partial list)</a:t>
            </a:r>
            <a:endParaRPr lang="en-US" sz="1400" dirty="0"/>
          </a:p>
        </p:txBody>
      </p:sp>
    </p:spTree>
    <p:extLst>
      <p:ext uri="{BB962C8B-B14F-4D97-AF65-F5344CB8AC3E}">
        <p14:creationId xmlns:p14="http://schemas.microsoft.com/office/powerpoint/2010/main" xmlns="" val="1987088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a:bodyPr>
          <a:lstStyle/>
          <a:p>
            <a:r>
              <a:rPr lang="en-US" dirty="0" smtClean="0"/>
              <a:t>GTFS in Israel - status update</a:t>
            </a:r>
            <a:endParaRPr lang="en-US" dirty="0"/>
          </a:p>
        </p:txBody>
      </p:sp>
      <p:sp>
        <p:nvSpPr>
          <p:cNvPr id="3" name="Content Placeholder 2"/>
          <p:cNvSpPr>
            <a:spLocks noGrp="1"/>
          </p:cNvSpPr>
          <p:nvPr>
            <p:ph idx="1"/>
          </p:nvPr>
        </p:nvSpPr>
        <p:spPr>
          <a:xfrm>
            <a:off x="228600" y="1600200"/>
            <a:ext cx="8839200" cy="4525963"/>
          </a:xfrm>
        </p:spPr>
        <p:txBody>
          <a:bodyPr>
            <a:normAutofit lnSpcReduction="10000"/>
          </a:bodyPr>
          <a:lstStyle/>
          <a:p>
            <a:pPr>
              <a:lnSpc>
                <a:spcPct val="200000"/>
              </a:lnSpc>
            </a:pPr>
            <a:r>
              <a:rPr lang="en-US" sz="2800" dirty="0" smtClean="0"/>
              <a:t>What is GTFS?</a:t>
            </a:r>
          </a:p>
          <a:p>
            <a:pPr>
              <a:lnSpc>
                <a:spcPct val="200000"/>
              </a:lnSpc>
            </a:pPr>
            <a:r>
              <a:rPr lang="en-US" sz="2800" dirty="0" smtClean="0"/>
              <a:t>What </a:t>
            </a:r>
            <a:r>
              <a:rPr lang="en-US" sz="2800" dirty="0"/>
              <a:t>can developers do with GTFS</a:t>
            </a:r>
            <a:r>
              <a:rPr lang="en-US" sz="2800" dirty="0" smtClean="0"/>
              <a:t>?</a:t>
            </a:r>
          </a:p>
          <a:p>
            <a:pPr>
              <a:lnSpc>
                <a:spcPct val="200000"/>
              </a:lnSpc>
            </a:pPr>
            <a:r>
              <a:rPr lang="en-US" sz="2800" dirty="0" smtClean="0"/>
              <a:t>How does a developer know where GTFS is available?</a:t>
            </a:r>
          </a:p>
          <a:p>
            <a:pPr>
              <a:lnSpc>
                <a:spcPct val="200000"/>
              </a:lnSpc>
            </a:pPr>
            <a:r>
              <a:rPr lang="en-US" sz="2800" dirty="0" smtClean="0"/>
              <a:t>How does a developer tell users about his/her new app?</a:t>
            </a:r>
          </a:p>
          <a:p>
            <a:pPr>
              <a:lnSpc>
                <a:spcPct val="200000"/>
              </a:lnSpc>
            </a:pPr>
            <a:r>
              <a:rPr lang="en-US" sz="2800" dirty="0"/>
              <a:t>When will we have GTFS in Israel</a:t>
            </a:r>
            <a:r>
              <a:rPr lang="en-US" sz="2800" dirty="0" smtClean="0"/>
              <a:t>?</a:t>
            </a:r>
          </a:p>
        </p:txBody>
      </p:sp>
      <p:sp>
        <p:nvSpPr>
          <p:cNvPr id="4" name="Rounded Rectangle 3"/>
          <p:cNvSpPr/>
          <p:nvPr/>
        </p:nvSpPr>
        <p:spPr>
          <a:xfrm>
            <a:off x="228600" y="5410200"/>
            <a:ext cx="8839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47994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normAutofit/>
          </a:bodyPr>
          <a:lstStyle/>
          <a:p>
            <a:r>
              <a:rPr lang="en-US" sz="3600" dirty="0" smtClean="0"/>
              <a:t>When will we have GTFS in Israel? </a:t>
            </a:r>
            <a:endParaRPr lang="en-US" dirty="0"/>
          </a:p>
        </p:txBody>
      </p:sp>
      <p:sp>
        <p:nvSpPr>
          <p:cNvPr id="4" name="Content Placeholder 3"/>
          <p:cNvSpPr>
            <a:spLocks noGrp="1"/>
          </p:cNvSpPr>
          <p:nvPr>
            <p:ph idx="1"/>
          </p:nvPr>
        </p:nvSpPr>
        <p:spPr/>
        <p:txBody>
          <a:bodyPr/>
          <a:lstStyle/>
          <a:p>
            <a:r>
              <a:rPr lang="en-US" dirty="0" err="1" smtClean="0"/>
              <a:t>MoT</a:t>
            </a:r>
            <a:r>
              <a:rPr lang="en-US" dirty="0" smtClean="0"/>
              <a:t> Planning for end of March 2012…</a:t>
            </a:r>
            <a:endParaRPr lang="en-US" dirty="0"/>
          </a:p>
        </p:txBody>
      </p:sp>
      <p:pic>
        <p:nvPicPr>
          <p:cNvPr id="7170" name="Picture 2" descr="C:\Users\Nachman\AppData\Local\Microsoft\Windows\Temporary Internet Files\Content.IE5\BAX1BAVL\MC90031037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63543" y="2785262"/>
            <a:ext cx="1816913" cy="12874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Nachman\AppData\Local\Microsoft\Windows\Temporary Internet Files\Content.IE5\4X4S4OD5\MP900314222[1].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2287" t="10091" r="12016" b="11342"/>
          <a:stretch/>
        </p:blipFill>
        <p:spPr bwMode="auto">
          <a:xfrm>
            <a:off x="5996762" y="3121760"/>
            <a:ext cx="2402959" cy="261982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Nachman\AppData\Local\Microsoft\Windows\Temporary Internet Files\Content.IE5\K399YJPC\MC900361646[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0600" y="3121761"/>
            <a:ext cx="1331366" cy="1901952"/>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descr="C:\Users\Nachman\AppData\Local\Microsoft\Windows\Temporary Internet Files\Content.IE5\4X4S4OD5\MC900060015[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01848" y="4431670"/>
            <a:ext cx="1523390" cy="1810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1974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rtl="1"/>
            <a:r>
              <a:rPr lang="he-IL" dirty="0"/>
              <a:t>אפליקציות מידע למשתמשי התחבורה </a:t>
            </a:r>
            <a:r>
              <a:rPr lang="he-IL" dirty="0" smtClean="0"/>
              <a:t>הציבורית</a:t>
            </a:r>
            <a:endParaRPr lang="en-US" dirty="0"/>
          </a:p>
        </p:txBody>
      </p:sp>
      <p:sp>
        <p:nvSpPr>
          <p:cNvPr id="5" name="Subtitle 4"/>
          <p:cNvSpPr>
            <a:spLocks noGrp="1"/>
          </p:cNvSpPr>
          <p:nvPr>
            <p:ph type="subTitle" idx="1"/>
          </p:nvPr>
        </p:nvSpPr>
        <p:spPr/>
        <p:txBody>
          <a:bodyPr>
            <a:normAutofit fontScale="92500" lnSpcReduction="10000"/>
          </a:bodyPr>
          <a:lstStyle/>
          <a:p>
            <a:pPr rtl="1"/>
            <a:r>
              <a:rPr lang="he-IL" dirty="0"/>
              <a:t>עדכון ודיון עם נחמן שלף מעמותת </a:t>
            </a:r>
            <a:r>
              <a:rPr lang="he-IL" dirty="0" smtClean="0"/>
              <a:t>מרחב</a:t>
            </a:r>
            <a:endParaRPr lang="en-US" sz="2600" dirty="0" smtClean="0"/>
          </a:p>
          <a:p>
            <a:pPr rtl="1"/>
            <a:endParaRPr lang="en-US" sz="2600" dirty="0" smtClean="0">
              <a:hlinkClick r:id="rId3"/>
            </a:endParaRPr>
          </a:p>
          <a:p>
            <a:pPr rtl="1"/>
            <a:r>
              <a:rPr lang="en-US" sz="2600" dirty="0" smtClean="0">
                <a:hlinkClick r:id="rId3"/>
              </a:rPr>
              <a:t>nachman@miu.org.il</a:t>
            </a:r>
            <a:endParaRPr lang="en-US" sz="2600" dirty="0" smtClean="0"/>
          </a:p>
          <a:p>
            <a:pPr rtl="1"/>
            <a:r>
              <a:rPr lang="en-US" sz="2600" dirty="0" smtClean="0"/>
              <a:t>0544566016</a:t>
            </a:r>
            <a:endParaRPr lang="en-US" sz="2600" dirty="0"/>
          </a:p>
        </p:txBody>
      </p:sp>
    </p:spTree>
    <p:extLst>
      <p:ext uri="{BB962C8B-B14F-4D97-AF65-F5344CB8AC3E}">
        <p14:creationId xmlns:p14="http://schemas.microsoft.com/office/powerpoint/2010/main" xmlns="" val="2031330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1"/>
            <a:ext cx="8001000" cy="2457450"/>
          </a:xfrm>
        </p:spPr>
        <p:txBody>
          <a:bodyPr>
            <a:normAutofit/>
          </a:bodyPr>
          <a:lstStyle/>
          <a:p>
            <a:r>
              <a:rPr lang="he-IL" dirty="0" smtClean="0"/>
              <a:t>היתרונות להוספת</a:t>
            </a:r>
            <a:br>
              <a:rPr lang="he-IL" dirty="0" smtClean="0"/>
            </a:br>
            <a:r>
              <a:rPr lang="en-US" dirty="0" smtClean="0"/>
              <a:t>GTFS</a:t>
            </a:r>
            <a:br>
              <a:rPr lang="en-US" dirty="0" smtClean="0"/>
            </a:br>
            <a:r>
              <a:rPr lang="he-IL" dirty="0" smtClean="0"/>
              <a:t>בישראל</a:t>
            </a:r>
            <a:endParaRPr lang="en-US" dirty="0"/>
          </a:p>
        </p:txBody>
      </p:sp>
      <p:sp>
        <p:nvSpPr>
          <p:cNvPr id="3" name="Subtitle 2"/>
          <p:cNvSpPr>
            <a:spLocks noGrp="1"/>
          </p:cNvSpPr>
          <p:nvPr>
            <p:ph type="subTitle" idx="1"/>
          </p:nvPr>
        </p:nvSpPr>
        <p:spPr>
          <a:xfrm>
            <a:off x="1371600" y="4495800"/>
            <a:ext cx="6400800" cy="1143000"/>
          </a:xfrm>
        </p:spPr>
        <p:txBody>
          <a:bodyPr>
            <a:normAutofit/>
          </a:bodyPr>
          <a:lstStyle/>
          <a:p>
            <a:r>
              <a:rPr lang="en-US" sz="2000" dirty="0" smtClean="0">
                <a:hlinkClick r:id="rId3"/>
              </a:rPr>
              <a:t>nachman@miu.org.il</a:t>
            </a:r>
            <a:endParaRPr lang="en-US" sz="2000" dirty="0" smtClean="0"/>
          </a:p>
          <a:p>
            <a:r>
              <a:rPr lang="en-US" sz="2000" dirty="0" smtClean="0">
                <a:hlinkClick r:id="rId4"/>
              </a:rPr>
              <a:t>www.miu.org.il</a:t>
            </a:r>
            <a:endParaRPr lang="en-US" sz="2000" dirty="0" smtClean="0"/>
          </a:p>
          <a:p>
            <a:r>
              <a:rPr lang="en-US" sz="2000" dirty="0" smtClean="0"/>
              <a:t>May 2011</a:t>
            </a:r>
            <a:endParaRPr lang="en-US" sz="2000" dirty="0"/>
          </a:p>
        </p:txBody>
      </p:sp>
    </p:spTree>
    <p:extLst>
      <p:ext uri="{BB962C8B-B14F-4D97-AF65-F5344CB8AC3E}">
        <p14:creationId xmlns:p14="http://schemas.microsoft.com/office/powerpoint/2010/main" xmlns="" val="1029609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fontScale="90000"/>
          </a:bodyPr>
          <a:lstStyle/>
          <a:p>
            <a:r>
              <a:rPr lang="en-US" dirty="0" smtClean="0"/>
              <a:t>What </a:t>
            </a:r>
            <a:r>
              <a:rPr lang="en-US" u="sng" dirty="0" smtClean="0"/>
              <a:t>map based </a:t>
            </a:r>
            <a:r>
              <a:rPr lang="en-US" dirty="0" smtClean="0"/>
              <a:t>transit information services exist in IL?</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smtClean="0"/>
              <a:t>Transit Maps (static)</a:t>
            </a:r>
          </a:p>
          <a:p>
            <a:pPr lvl="1"/>
            <a:r>
              <a:rPr lang="en-US" dirty="0" smtClean="0"/>
              <a:t>Route maps</a:t>
            </a:r>
          </a:p>
          <a:p>
            <a:pPr lvl="2"/>
            <a:r>
              <a:rPr lang="en-US" dirty="0" smtClean="0"/>
              <a:t>Bus routes</a:t>
            </a:r>
          </a:p>
          <a:p>
            <a:pPr lvl="2"/>
            <a:r>
              <a:rPr lang="en-US" dirty="0" smtClean="0"/>
              <a:t>Jerusalem light rail map</a:t>
            </a:r>
          </a:p>
          <a:p>
            <a:pPr lvl="1"/>
            <a:r>
              <a:rPr lang="en-US" dirty="0" smtClean="0"/>
              <a:t>System maps</a:t>
            </a:r>
          </a:p>
          <a:p>
            <a:pPr lvl="2"/>
            <a:r>
              <a:rPr lang="en-US" dirty="0" err="1" smtClean="0"/>
              <a:t>Isra</a:t>
            </a:r>
            <a:r>
              <a:rPr lang="en-US" dirty="0" smtClean="0"/>
              <a:t>-rail map</a:t>
            </a:r>
          </a:p>
          <a:p>
            <a:pPr lvl="2"/>
            <a:r>
              <a:rPr lang="en-US" dirty="0" smtClean="0"/>
              <a:t>2</a:t>
            </a:r>
            <a:r>
              <a:rPr lang="en-US" baseline="30000" dirty="0" smtClean="0"/>
              <a:t>nd</a:t>
            </a:r>
            <a:r>
              <a:rPr lang="en-US" dirty="0" smtClean="0"/>
              <a:t> beat maps for Tel-Aviv Metro</a:t>
            </a:r>
          </a:p>
          <a:p>
            <a:pPr lvl="2"/>
            <a:r>
              <a:rPr lang="en-US" dirty="0" smtClean="0"/>
              <a:t>Frequent routes “metro- de-facto”</a:t>
            </a:r>
          </a:p>
          <a:p>
            <a:pPr lvl="2"/>
            <a:r>
              <a:rPr lang="en-US" dirty="0" smtClean="0"/>
              <a:t>Jerusalem BRT map</a:t>
            </a:r>
          </a:p>
          <a:p>
            <a:r>
              <a:rPr lang="en-US" dirty="0" smtClean="0"/>
              <a:t>Map Based Trip-Planners</a:t>
            </a:r>
          </a:p>
          <a:p>
            <a:pPr lvl="1"/>
            <a:r>
              <a:rPr lang="en-US" dirty="0" err="1" smtClean="0"/>
              <a:t>TranzMate</a:t>
            </a:r>
            <a:r>
              <a:rPr lang="en-US" dirty="0" smtClean="0"/>
              <a:t> – all of Israel, GTFS and OTP based</a:t>
            </a:r>
          </a:p>
          <a:p>
            <a:pPr lvl="1"/>
            <a:r>
              <a:rPr lang="en-US" dirty="0" err="1" smtClean="0"/>
              <a:t>Maslulan</a:t>
            </a:r>
            <a:r>
              <a:rPr lang="en-US" dirty="0" smtClean="0"/>
              <a:t> - Jerusalem</a:t>
            </a:r>
            <a:r>
              <a:rPr lang="en-US" dirty="0"/>
              <a:t>, </a:t>
            </a:r>
            <a:r>
              <a:rPr lang="en-US" dirty="0" smtClean="0"/>
              <a:t>German proprietary trip planner</a:t>
            </a:r>
          </a:p>
          <a:p>
            <a:pPr lvl="1"/>
            <a:endParaRPr lang="en-US" dirty="0"/>
          </a:p>
          <a:p>
            <a:pPr lvl="1"/>
            <a:r>
              <a:rPr lang="en-US" dirty="0" err="1"/>
              <a:t>Maslulan</a:t>
            </a:r>
            <a:r>
              <a:rPr lang="en-US" dirty="0"/>
              <a:t> </a:t>
            </a:r>
            <a:r>
              <a:rPr lang="en-US" dirty="0" smtClean="0"/>
              <a:t>– Gush Dan, </a:t>
            </a:r>
            <a:r>
              <a:rPr lang="en-US" dirty="0"/>
              <a:t>German proprietary trip </a:t>
            </a:r>
            <a:r>
              <a:rPr lang="en-US" dirty="0" smtClean="0"/>
              <a:t>planner, planned for the 3</a:t>
            </a:r>
            <a:r>
              <a:rPr lang="en-US" baseline="30000" dirty="0" smtClean="0"/>
              <a:t>rd</a:t>
            </a:r>
            <a:r>
              <a:rPr lang="en-US" dirty="0" smtClean="0"/>
              <a:t> Beat of the Transit Reform in beginning of March 2012</a:t>
            </a:r>
            <a:endParaRPr lang="en-US" dirty="0"/>
          </a:p>
        </p:txBody>
      </p:sp>
    </p:spTree>
    <p:extLst>
      <p:ext uri="{BB962C8B-B14F-4D97-AF65-F5344CB8AC3E}">
        <p14:creationId xmlns:p14="http://schemas.microsoft.com/office/powerpoint/2010/main" xmlns="" val="3184926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he-IL" dirty="0">
                <a:cs typeface="+mn-cs"/>
              </a:rPr>
              <a:t>ה</a:t>
            </a:r>
            <a:r>
              <a:rPr lang="he-IL" dirty="0" smtClean="0">
                <a:cs typeface="+mn-cs"/>
              </a:rPr>
              <a:t>הזדמנות</a:t>
            </a:r>
            <a:endParaRPr lang="en-US" dirty="0">
              <a:cs typeface="+mn-cs"/>
            </a:endParaRPr>
          </a:p>
        </p:txBody>
      </p:sp>
      <p:sp>
        <p:nvSpPr>
          <p:cNvPr id="3" name="Content Placeholder 2"/>
          <p:cNvSpPr>
            <a:spLocks noGrp="1"/>
          </p:cNvSpPr>
          <p:nvPr>
            <p:ph idx="1"/>
          </p:nvPr>
        </p:nvSpPr>
        <p:spPr>
          <a:xfrm>
            <a:off x="228600" y="1600200"/>
            <a:ext cx="8763000" cy="4800600"/>
          </a:xfrm>
        </p:spPr>
        <p:txBody>
          <a:bodyPr>
            <a:normAutofit/>
          </a:bodyPr>
          <a:lstStyle/>
          <a:p>
            <a:pPr algn="r" rtl="1"/>
            <a:r>
              <a:rPr lang="he-IL" dirty="0" smtClean="0"/>
              <a:t>ישנה הזדמנות </a:t>
            </a:r>
            <a:r>
              <a:rPr lang="he-IL" dirty="0"/>
              <a:t>להגדלת השימוש בתחבורה ציבורית ע"י מינוף אפליקציות אינטרנט וסלולרי </a:t>
            </a:r>
            <a:r>
              <a:rPr lang="he-IL" dirty="0" smtClean="0"/>
              <a:t>קיימות</a:t>
            </a:r>
          </a:p>
          <a:p>
            <a:pPr lvl="1" algn="r" rtl="1"/>
            <a:r>
              <a:rPr lang="he-IL" dirty="0" smtClean="0"/>
              <a:t>קיימות היום מספר גדול של אפליקציות המספקות מגוון רב של נתונים, בצורות שונות, העוזרים בשימוש בתחבורה ציבורית </a:t>
            </a:r>
          </a:p>
          <a:p>
            <a:pPr lvl="1" algn="r" rtl="1"/>
            <a:r>
              <a:rPr lang="he-IL" dirty="0" smtClean="0"/>
              <a:t>אפליקציות אלה יכולות </a:t>
            </a:r>
            <a:r>
              <a:rPr lang="he-IL" b="1" u="sng" dirty="0" smtClean="0"/>
              <a:t>להשלים</a:t>
            </a:r>
            <a:r>
              <a:rPr lang="he-IL" dirty="0" smtClean="0"/>
              <a:t> את מה שמספק משרד התחבורה והמפעילים</a:t>
            </a:r>
          </a:p>
          <a:p>
            <a:pPr lvl="1" algn="r" rtl="1"/>
            <a:r>
              <a:rPr lang="he-IL" dirty="0" smtClean="0"/>
              <a:t>על מנת למנף</a:t>
            </a:r>
            <a:r>
              <a:rPr lang="en-US" dirty="0" smtClean="0"/>
              <a:t> </a:t>
            </a:r>
            <a:r>
              <a:rPr lang="he-IL" dirty="0" smtClean="0"/>
              <a:t>בחינם אפליקציות אלה, ולרתום את ציבור המפתחים העצמאיים, יש לספק את נתוני התחבורה בפורמט - </a:t>
            </a:r>
            <a:r>
              <a:rPr lang="en-US" dirty="0" smtClean="0"/>
              <a:t>GTFS</a:t>
            </a:r>
            <a:endParaRPr lang="en-US" dirty="0"/>
          </a:p>
          <a:p>
            <a:pPr algn="r" rtl="1"/>
            <a:endParaRPr lang="en-US" dirty="0"/>
          </a:p>
        </p:txBody>
      </p:sp>
    </p:spTree>
    <p:extLst>
      <p:ext uri="{BB962C8B-B14F-4D97-AF65-F5344CB8AC3E}">
        <p14:creationId xmlns:p14="http://schemas.microsoft.com/office/powerpoint/2010/main" xmlns="" val="857406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have we talked with?</a:t>
            </a:r>
            <a:endParaRPr lang="en-US" dirty="0"/>
          </a:p>
        </p:txBody>
      </p:sp>
      <p:sp>
        <p:nvSpPr>
          <p:cNvPr id="3" name="Content Placeholder 2"/>
          <p:cNvSpPr>
            <a:spLocks noGrp="1"/>
          </p:cNvSpPr>
          <p:nvPr>
            <p:ph sz="half" idx="1"/>
          </p:nvPr>
        </p:nvSpPr>
        <p:spPr>
          <a:xfrm>
            <a:off x="457200" y="1143000"/>
            <a:ext cx="4114800" cy="5638800"/>
          </a:xfrm>
        </p:spPr>
        <p:txBody>
          <a:bodyPr>
            <a:normAutofit fontScale="40000" lnSpcReduction="20000"/>
          </a:bodyPr>
          <a:lstStyle/>
          <a:p>
            <a:r>
              <a:rPr lang="en-US" dirty="0" smtClean="0"/>
              <a:t>Government</a:t>
            </a:r>
          </a:p>
          <a:p>
            <a:pPr lvl="1"/>
            <a:r>
              <a:rPr lang="en-US" dirty="0" err="1" smtClean="0"/>
              <a:t>MoT</a:t>
            </a:r>
            <a:endParaRPr lang="en-US" dirty="0" smtClean="0"/>
          </a:p>
          <a:p>
            <a:pPr lvl="2"/>
            <a:r>
              <a:rPr lang="en-US" dirty="0" smtClean="0"/>
              <a:t>Israel Katz</a:t>
            </a:r>
          </a:p>
          <a:p>
            <a:pPr lvl="2"/>
            <a:r>
              <a:rPr lang="en-US" dirty="0" err="1" smtClean="0"/>
              <a:t>Yhuda</a:t>
            </a:r>
            <a:r>
              <a:rPr lang="en-US" dirty="0" smtClean="0"/>
              <a:t> </a:t>
            </a:r>
            <a:r>
              <a:rPr lang="en-US" dirty="0" err="1" smtClean="0"/>
              <a:t>Elbaz</a:t>
            </a:r>
            <a:endParaRPr lang="en-US" dirty="0" smtClean="0"/>
          </a:p>
          <a:p>
            <a:pPr lvl="2"/>
            <a:r>
              <a:rPr lang="en-US" dirty="0" err="1" smtClean="0"/>
              <a:t>Shlomo</a:t>
            </a:r>
            <a:r>
              <a:rPr lang="en-US" dirty="0" smtClean="0"/>
              <a:t> Katz</a:t>
            </a:r>
          </a:p>
          <a:p>
            <a:pPr lvl="2"/>
            <a:r>
              <a:rPr lang="en-US" dirty="0" err="1" smtClean="0"/>
              <a:t>Menachem</a:t>
            </a:r>
            <a:r>
              <a:rPr lang="en-US" dirty="0" smtClean="0"/>
              <a:t> </a:t>
            </a:r>
            <a:r>
              <a:rPr lang="en-US" dirty="0" err="1" smtClean="0"/>
              <a:t>Brot</a:t>
            </a:r>
            <a:endParaRPr lang="en-US" dirty="0" smtClean="0"/>
          </a:p>
          <a:p>
            <a:pPr lvl="2"/>
            <a:r>
              <a:rPr lang="en-US" dirty="0" smtClean="0"/>
              <a:t>Sharon </a:t>
            </a:r>
            <a:r>
              <a:rPr lang="en-US" dirty="0" err="1" smtClean="0"/>
              <a:t>Malki</a:t>
            </a:r>
            <a:endParaRPr lang="en-US" dirty="0" smtClean="0"/>
          </a:p>
          <a:p>
            <a:pPr lvl="1"/>
            <a:r>
              <a:rPr lang="en-US" dirty="0" err="1" smtClean="0"/>
              <a:t>Netivey</a:t>
            </a:r>
            <a:r>
              <a:rPr lang="en-US" dirty="0" smtClean="0"/>
              <a:t> </a:t>
            </a:r>
            <a:r>
              <a:rPr lang="en-US" dirty="0" err="1" smtClean="0"/>
              <a:t>Ayalon</a:t>
            </a:r>
            <a:endParaRPr lang="en-US" dirty="0" smtClean="0"/>
          </a:p>
          <a:p>
            <a:pPr lvl="2"/>
            <a:r>
              <a:rPr lang="en-US" dirty="0" err="1" smtClean="0"/>
              <a:t>Ruti</a:t>
            </a:r>
            <a:r>
              <a:rPr lang="en-US" dirty="0" smtClean="0"/>
              <a:t> Amir</a:t>
            </a:r>
          </a:p>
          <a:p>
            <a:pPr lvl="2"/>
            <a:r>
              <a:rPr lang="en-US" dirty="0" err="1" smtClean="0"/>
              <a:t>Asaf</a:t>
            </a:r>
            <a:r>
              <a:rPr lang="en-US" dirty="0" smtClean="0"/>
              <a:t> S</a:t>
            </a:r>
          </a:p>
          <a:p>
            <a:pPr lvl="2"/>
            <a:r>
              <a:rPr lang="en-US" dirty="0" smtClean="0"/>
              <a:t>Ronen Cohen</a:t>
            </a:r>
          </a:p>
          <a:p>
            <a:pPr lvl="1"/>
            <a:r>
              <a:rPr lang="en-US" dirty="0" err="1" smtClean="0"/>
              <a:t>MoF</a:t>
            </a:r>
            <a:endParaRPr lang="en-US" dirty="0" smtClean="0"/>
          </a:p>
          <a:p>
            <a:pPr lvl="2"/>
            <a:r>
              <a:rPr lang="en-US" dirty="0" smtClean="0"/>
              <a:t>Ariel </a:t>
            </a:r>
            <a:r>
              <a:rPr lang="en-US" dirty="0" err="1" smtClean="0"/>
              <a:t>Evlin</a:t>
            </a:r>
            <a:r>
              <a:rPr lang="en-US" dirty="0" smtClean="0"/>
              <a:t>, </a:t>
            </a:r>
            <a:r>
              <a:rPr lang="en-US" dirty="0" err="1" smtClean="0"/>
              <a:t>Agaf</a:t>
            </a:r>
            <a:r>
              <a:rPr lang="en-US" dirty="0" smtClean="0"/>
              <a:t> </a:t>
            </a:r>
            <a:r>
              <a:rPr lang="en-US" dirty="0" err="1" smtClean="0"/>
              <a:t>Taktzivim</a:t>
            </a:r>
            <a:endParaRPr lang="en-US" dirty="0" smtClean="0"/>
          </a:p>
          <a:p>
            <a:pPr lvl="2"/>
            <a:r>
              <a:rPr lang="en-US" dirty="0" err="1" smtClean="0"/>
              <a:t>Hagay</a:t>
            </a:r>
            <a:r>
              <a:rPr lang="en-US" dirty="0" smtClean="0"/>
              <a:t> </a:t>
            </a:r>
            <a:r>
              <a:rPr lang="en-US" dirty="0" err="1" smtClean="0"/>
              <a:t>Ido</a:t>
            </a:r>
            <a:r>
              <a:rPr lang="en-US" dirty="0" smtClean="0"/>
              <a:t>, </a:t>
            </a:r>
            <a:r>
              <a:rPr lang="en-US" dirty="0" err="1" smtClean="0"/>
              <a:t>Agaf</a:t>
            </a:r>
            <a:r>
              <a:rPr lang="en-US" dirty="0" smtClean="0"/>
              <a:t> </a:t>
            </a:r>
            <a:r>
              <a:rPr lang="en-US" dirty="0" err="1" smtClean="0"/>
              <a:t>Taktzivim</a:t>
            </a:r>
            <a:endParaRPr lang="en-US" dirty="0" smtClean="0"/>
          </a:p>
          <a:p>
            <a:pPr lvl="1"/>
            <a:r>
              <a:rPr lang="en-US" dirty="0" err="1" smtClean="0"/>
              <a:t>MoITaL</a:t>
            </a:r>
            <a:endParaRPr lang="en-US" dirty="0" smtClean="0"/>
          </a:p>
          <a:p>
            <a:pPr lvl="2"/>
            <a:r>
              <a:rPr lang="en-US" dirty="0" smtClean="0"/>
              <a:t>Avi Hasson, Chief Scientist</a:t>
            </a:r>
          </a:p>
          <a:p>
            <a:pPr lvl="1"/>
            <a:r>
              <a:rPr lang="en-US" dirty="0" smtClean="0"/>
              <a:t>Tel-Aviv Muni traffic and parking</a:t>
            </a:r>
          </a:p>
          <a:p>
            <a:pPr lvl="2"/>
            <a:r>
              <a:rPr lang="en-US" dirty="0" smtClean="0"/>
              <a:t>Shlomo Feldman</a:t>
            </a:r>
          </a:p>
          <a:p>
            <a:pPr lvl="1"/>
            <a:r>
              <a:rPr lang="en-US" dirty="0" smtClean="0"/>
              <a:t>Police, Tel-Aviv traffic</a:t>
            </a:r>
          </a:p>
          <a:p>
            <a:pPr lvl="2"/>
            <a:r>
              <a:rPr lang="en-US" dirty="0" err="1" smtClean="0"/>
              <a:t>Shahar</a:t>
            </a:r>
            <a:r>
              <a:rPr lang="en-US" dirty="0" smtClean="0"/>
              <a:t> Israeli</a:t>
            </a:r>
          </a:p>
          <a:p>
            <a:pPr lvl="1"/>
            <a:r>
              <a:rPr lang="en-US" dirty="0" smtClean="0"/>
              <a:t>Dan, planning</a:t>
            </a:r>
          </a:p>
          <a:p>
            <a:pPr lvl="2"/>
            <a:r>
              <a:rPr lang="en-US" dirty="0" smtClean="0"/>
              <a:t>Gil </a:t>
            </a:r>
            <a:r>
              <a:rPr lang="en-US" dirty="0" err="1" smtClean="0"/>
              <a:t>Gitman</a:t>
            </a:r>
            <a:endParaRPr lang="en-US" dirty="0" smtClean="0"/>
          </a:p>
          <a:p>
            <a:pPr lvl="1"/>
            <a:r>
              <a:rPr lang="en-US" dirty="0" smtClean="0"/>
              <a:t>Tel-Aviv Global City</a:t>
            </a:r>
          </a:p>
          <a:p>
            <a:pPr lvl="2"/>
            <a:r>
              <a:rPr lang="en-US" dirty="0" err="1" smtClean="0"/>
              <a:t>Avner</a:t>
            </a:r>
            <a:r>
              <a:rPr lang="en-US" dirty="0" smtClean="0"/>
              <a:t> Warner</a:t>
            </a:r>
          </a:p>
          <a:p>
            <a:pPr lvl="2"/>
            <a:r>
              <a:rPr lang="en-US" dirty="0" err="1"/>
              <a:t>S</a:t>
            </a:r>
            <a:r>
              <a:rPr lang="en-US" dirty="0" err="1" smtClean="0"/>
              <a:t>hmuel</a:t>
            </a:r>
            <a:r>
              <a:rPr lang="en-US" dirty="0" smtClean="0"/>
              <a:t> Ben-</a:t>
            </a:r>
            <a:r>
              <a:rPr lang="en-US" dirty="0" err="1" smtClean="0"/>
              <a:t>Tovim</a:t>
            </a:r>
            <a:endParaRPr lang="en-US" dirty="0" smtClean="0"/>
          </a:p>
          <a:p>
            <a:r>
              <a:rPr lang="en-US" dirty="0" smtClean="0"/>
              <a:t>NGOs</a:t>
            </a:r>
          </a:p>
          <a:p>
            <a:pPr lvl="1"/>
            <a:r>
              <a:rPr lang="en-US" dirty="0" smtClean="0"/>
              <a:t>Green Forum</a:t>
            </a:r>
          </a:p>
          <a:p>
            <a:pPr lvl="2"/>
            <a:r>
              <a:rPr lang="en-US" dirty="0" smtClean="0"/>
              <a:t>Stella </a:t>
            </a:r>
            <a:r>
              <a:rPr lang="en-US" dirty="0" err="1" smtClean="0"/>
              <a:t>Avidan</a:t>
            </a:r>
            <a:endParaRPr lang="en-US" dirty="0" smtClean="0"/>
          </a:p>
          <a:p>
            <a:pPr lvl="1"/>
            <a:r>
              <a:rPr lang="en-US" dirty="0" smtClean="0"/>
              <a:t>Israel </a:t>
            </a:r>
            <a:r>
              <a:rPr lang="en-US" dirty="0" err="1" smtClean="0"/>
              <a:t>Beshviley</a:t>
            </a:r>
            <a:r>
              <a:rPr lang="en-US" dirty="0" smtClean="0"/>
              <a:t> </a:t>
            </a:r>
            <a:r>
              <a:rPr lang="en-US" dirty="0" err="1" smtClean="0"/>
              <a:t>Ofanaim</a:t>
            </a:r>
            <a:endParaRPr lang="en-US" dirty="0" smtClean="0"/>
          </a:p>
          <a:p>
            <a:pPr lvl="2"/>
            <a:r>
              <a:rPr lang="en-US" dirty="0" err="1" smtClean="0"/>
              <a:t>Yotam</a:t>
            </a:r>
            <a:r>
              <a:rPr lang="en-US" dirty="0" smtClean="0"/>
              <a:t> </a:t>
            </a:r>
            <a:r>
              <a:rPr lang="en-US" dirty="0" err="1" smtClean="0"/>
              <a:t>Avizohar</a:t>
            </a:r>
            <a:endParaRPr lang="en-US" dirty="0" smtClean="0"/>
          </a:p>
          <a:p>
            <a:pPr lvl="1"/>
            <a:r>
              <a:rPr lang="en-US" dirty="0" err="1" smtClean="0"/>
              <a:t>Megama</a:t>
            </a:r>
            <a:r>
              <a:rPr lang="en-US" dirty="0" smtClean="0"/>
              <a:t> </a:t>
            </a:r>
            <a:r>
              <a:rPr lang="en-US" dirty="0" err="1" smtClean="0"/>
              <a:t>Yeruka</a:t>
            </a:r>
            <a:endParaRPr lang="en-US" dirty="0" smtClean="0"/>
          </a:p>
          <a:p>
            <a:pPr lvl="2"/>
            <a:r>
              <a:rPr lang="en-US" dirty="0" smtClean="0"/>
              <a:t>Lara </a:t>
            </a:r>
            <a:r>
              <a:rPr lang="en-US" dirty="0" err="1" smtClean="0"/>
              <a:t>Pharan</a:t>
            </a:r>
            <a:endParaRPr lang="en-US" dirty="0" smtClean="0"/>
          </a:p>
          <a:p>
            <a:pPr lvl="1"/>
            <a:r>
              <a:rPr lang="en-US" dirty="0" smtClean="0"/>
              <a:t>Transportation Today and Tomorrow</a:t>
            </a:r>
          </a:p>
          <a:p>
            <a:pPr lvl="2"/>
            <a:r>
              <a:rPr lang="en-US" dirty="0" smtClean="0"/>
              <a:t>Tamar </a:t>
            </a:r>
            <a:r>
              <a:rPr lang="en-US" dirty="0" err="1" smtClean="0"/>
              <a:t>Kainan</a:t>
            </a:r>
            <a:endParaRPr lang="en-US" dirty="0" smtClean="0"/>
          </a:p>
          <a:p>
            <a:pPr lvl="1"/>
            <a:r>
              <a:rPr lang="en-US" dirty="0" smtClean="0"/>
              <a:t>SPNI (</a:t>
            </a:r>
            <a:r>
              <a:rPr lang="en-US" dirty="0" err="1" smtClean="0"/>
              <a:t>Haganat</a:t>
            </a:r>
            <a:r>
              <a:rPr lang="en-US" dirty="0" smtClean="0"/>
              <a:t> </a:t>
            </a:r>
            <a:r>
              <a:rPr lang="en-US" dirty="0" err="1" smtClean="0"/>
              <a:t>HaTeva</a:t>
            </a:r>
            <a:r>
              <a:rPr lang="en-US" dirty="0" smtClean="0"/>
              <a:t>) Tel-Aviv Urban Branch</a:t>
            </a:r>
          </a:p>
          <a:p>
            <a:pPr lvl="2"/>
            <a:r>
              <a:rPr lang="en-US" dirty="0" smtClean="0"/>
              <a:t>Guy </a:t>
            </a:r>
            <a:r>
              <a:rPr lang="en-US" dirty="0" err="1" smtClean="0"/>
              <a:t>Nerdi</a:t>
            </a:r>
            <a:r>
              <a:rPr lang="en-US" dirty="0" smtClean="0"/>
              <a:t> </a:t>
            </a:r>
          </a:p>
          <a:p>
            <a:pPr lvl="1"/>
            <a:r>
              <a:rPr lang="en-US" dirty="0" smtClean="0"/>
              <a:t>Open-Trip-Planner org</a:t>
            </a:r>
          </a:p>
          <a:p>
            <a:pPr lvl="2"/>
            <a:r>
              <a:rPr lang="en-US" dirty="0" smtClean="0"/>
              <a:t>Kevin </a:t>
            </a:r>
          </a:p>
          <a:p>
            <a:pPr lvl="1"/>
            <a:endParaRPr lang="en-US" dirty="0" smtClean="0"/>
          </a:p>
          <a:p>
            <a:pPr lvl="2"/>
            <a:endParaRPr lang="en-US" dirty="0" smtClean="0"/>
          </a:p>
          <a:p>
            <a:pPr lvl="1"/>
            <a:endParaRPr lang="en-US" dirty="0" smtClean="0"/>
          </a:p>
          <a:p>
            <a:endParaRPr lang="en-US" dirty="0"/>
          </a:p>
        </p:txBody>
      </p:sp>
      <p:sp>
        <p:nvSpPr>
          <p:cNvPr id="4" name="Content Placeholder 3"/>
          <p:cNvSpPr>
            <a:spLocks noGrp="1"/>
          </p:cNvSpPr>
          <p:nvPr>
            <p:ph sz="half" idx="2"/>
          </p:nvPr>
        </p:nvSpPr>
        <p:spPr>
          <a:xfrm>
            <a:off x="4648200" y="1143000"/>
            <a:ext cx="4191000" cy="5638800"/>
          </a:xfrm>
        </p:spPr>
        <p:txBody>
          <a:bodyPr>
            <a:normAutofit fontScale="40000" lnSpcReduction="20000"/>
          </a:bodyPr>
          <a:lstStyle/>
          <a:p>
            <a:r>
              <a:rPr lang="en-US" dirty="0" smtClean="0"/>
              <a:t>Private Sector</a:t>
            </a:r>
          </a:p>
          <a:p>
            <a:pPr lvl="1"/>
            <a:r>
              <a:rPr lang="en-US" dirty="0" smtClean="0"/>
              <a:t>Microsoft</a:t>
            </a:r>
          </a:p>
          <a:p>
            <a:pPr lvl="2"/>
            <a:r>
              <a:rPr lang="en-US" dirty="0" smtClean="0"/>
              <a:t>Moshe </a:t>
            </a:r>
            <a:r>
              <a:rPr lang="en-US" dirty="0" err="1" smtClean="0"/>
              <a:t>Lichtman</a:t>
            </a:r>
            <a:endParaRPr lang="en-US" dirty="0" smtClean="0"/>
          </a:p>
          <a:p>
            <a:pPr lvl="1"/>
            <a:r>
              <a:rPr lang="en-US" dirty="0" smtClean="0"/>
              <a:t>Google</a:t>
            </a:r>
          </a:p>
          <a:p>
            <a:pPr lvl="2"/>
            <a:r>
              <a:rPr lang="en-US" dirty="0" smtClean="0"/>
              <a:t>Alon Paster</a:t>
            </a:r>
          </a:p>
          <a:p>
            <a:pPr lvl="2"/>
            <a:r>
              <a:rPr lang="en-US" dirty="0" smtClean="0"/>
              <a:t>Noam Ben-Haim</a:t>
            </a:r>
          </a:p>
          <a:p>
            <a:pPr lvl="1"/>
            <a:r>
              <a:rPr lang="en-US" dirty="0" smtClean="0"/>
              <a:t>PGL</a:t>
            </a:r>
          </a:p>
          <a:p>
            <a:pPr lvl="2"/>
            <a:r>
              <a:rPr lang="en-US" dirty="0" err="1" smtClean="0"/>
              <a:t>Anais</a:t>
            </a:r>
            <a:r>
              <a:rPr lang="en-US" dirty="0" smtClean="0"/>
              <a:t> </a:t>
            </a:r>
            <a:r>
              <a:rPr lang="en-US" dirty="0" err="1" smtClean="0"/>
              <a:t>Golani</a:t>
            </a:r>
            <a:endParaRPr lang="en-US" dirty="0" smtClean="0"/>
          </a:p>
          <a:p>
            <a:pPr lvl="2"/>
            <a:r>
              <a:rPr lang="en-US" dirty="0" smtClean="0"/>
              <a:t>Ilan </a:t>
            </a:r>
            <a:r>
              <a:rPr lang="en-US" dirty="0" err="1" smtClean="0"/>
              <a:t>Klieger</a:t>
            </a:r>
            <a:endParaRPr lang="en-US" dirty="0" smtClean="0"/>
          </a:p>
          <a:p>
            <a:pPr lvl="1"/>
            <a:r>
              <a:rPr lang="en-US" dirty="0" err="1" smtClean="0"/>
              <a:t>Assif</a:t>
            </a:r>
            <a:r>
              <a:rPr lang="en-US" dirty="0" smtClean="0"/>
              <a:t> Strategies</a:t>
            </a:r>
          </a:p>
          <a:p>
            <a:pPr lvl="2"/>
            <a:r>
              <a:rPr lang="en-US" dirty="0" smtClean="0"/>
              <a:t>Noam Gressel</a:t>
            </a:r>
          </a:p>
          <a:p>
            <a:pPr lvl="2"/>
            <a:r>
              <a:rPr lang="en-US" dirty="0" smtClean="0"/>
              <a:t>Ofer Ben-Dov</a:t>
            </a:r>
          </a:p>
          <a:p>
            <a:pPr lvl="1"/>
            <a:r>
              <a:rPr lang="en-US" dirty="0" err="1" smtClean="0"/>
              <a:t>Sapio</a:t>
            </a:r>
            <a:endParaRPr lang="en-US" dirty="0" smtClean="0"/>
          </a:p>
          <a:p>
            <a:pPr lvl="2"/>
            <a:r>
              <a:rPr lang="en-US" dirty="0" err="1" smtClean="0"/>
              <a:t>Bina</a:t>
            </a:r>
            <a:endParaRPr lang="en-US" dirty="0" smtClean="0"/>
          </a:p>
          <a:p>
            <a:pPr lvl="1"/>
            <a:r>
              <a:rPr lang="en-US" dirty="0" err="1" smtClean="0"/>
              <a:t>Tamir</a:t>
            </a:r>
            <a:r>
              <a:rPr lang="en-US" dirty="0" smtClean="0"/>
              <a:t> Fishman</a:t>
            </a:r>
          </a:p>
          <a:p>
            <a:pPr lvl="2"/>
            <a:r>
              <a:rPr lang="en-US" dirty="0"/>
              <a:t>Yael </a:t>
            </a:r>
            <a:r>
              <a:rPr lang="en-US" dirty="0" err="1"/>
              <a:t>Mendelboim</a:t>
            </a:r>
            <a:endParaRPr lang="en-US" dirty="0" smtClean="0"/>
          </a:p>
          <a:p>
            <a:pPr lvl="2"/>
            <a:r>
              <a:rPr lang="en-US" dirty="0" smtClean="0"/>
              <a:t>Yair Drori</a:t>
            </a:r>
          </a:p>
          <a:p>
            <a:pPr lvl="1"/>
            <a:r>
              <a:rPr lang="en-US" dirty="0" smtClean="0"/>
              <a:t>Gemini Funds</a:t>
            </a:r>
          </a:p>
          <a:p>
            <a:pPr lvl="2"/>
            <a:r>
              <a:rPr lang="en-US" dirty="0" smtClean="0"/>
              <a:t>Adi Pundak-Mintz</a:t>
            </a:r>
          </a:p>
          <a:p>
            <a:pPr lvl="1"/>
            <a:r>
              <a:rPr lang="en-US" dirty="0" smtClean="0"/>
              <a:t>BDO</a:t>
            </a:r>
          </a:p>
          <a:p>
            <a:pPr lvl="2"/>
            <a:r>
              <a:rPr lang="en-US" dirty="0" err="1" smtClean="0"/>
              <a:t>Lavi</a:t>
            </a:r>
            <a:r>
              <a:rPr lang="en-US" dirty="0" smtClean="0"/>
              <a:t> </a:t>
            </a:r>
            <a:r>
              <a:rPr lang="en-US" dirty="0" err="1" smtClean="0"/>
              <a:t>Giat</a:t>
            </a:r>
            <a:endParaRPr lang="en-US" dirty="0" smtClean="0"/>
          </a:p>
          <a:p>
            <a:pPr lvl="2"/>
            <a:r>
              <a:rPr lang="en-US" dirty="0" smtClean="0"/>
              <a:t>Chana Salomon</a:t>
            </a:r>
          </a:p>
          <a:p>
            <a:pPr lvl="1"/>
            <a:r>
              <a:rPr lang="en-US" dirty="0" smtClean="0"/>
              <a:t>Yaron </a:t>
            </a:r>
            <a:r>
              <a:rPr lang="en-US" dirty="0" err="1" smtClean="0"/>
              <a:t>Evron</a:t>
            </a:r>
            <a:r>
              <a:rPr lang="en-US" dirty="0" smtClean="0"/>
              <a:t> Engineering</a:t>
            </a:r>
          </a:p>
          <a:p>
            <a:pPr lvl="2"/>
            <a:r>
              <a:rPr lang="en-US" dirty="0" smtClean="0"/>
              <a:t>Yaron </a:t>
            </a:r>
            <a:r>
              <a:rPr lang="en-US" dirty="0" err="1" smtClean="0"/>
              <a:t>Evron</a:t>
            </a:r>
            <a:endParaRPr lang="en-US" dirty="0" smtClean="0"/>
          </a:p>
          <a:p>
            <a:pPr lvl="1"/>
            <a:r>
              <a:rPr lang="en-US" dirty="0" err="1" smtClean="0"/>
              <a:t>Laurus</a:t>
            </a:r>
            <a:r>
              <a:rPr lang="en-US" dirty="0" smtClean="0"/>
              <a:t> </a:t>
            </a:r>
            <a:r>
              <a:rPr lang="en-US" dirty="0"/>
              <a:t>C</a:t>
            </a:r>
            <a:r>
              <a:rPr lang="en-US" dirty="0" smtClean="0"/>
              <a:t>onsulting Group</a:t>
            </a:r>
          </a:p>
          <a:p>
            <a:pPr lvl="2"/>
            <a:r>
              <a:rPr lang="en-US" dirty="0" smtClean="0"/>
              <a:t>Oren </a:t>
            </a:r>
            <a:r>
              <a:rPr lang="en-US" dirty="0" err="1"/>
              <a:t>Magnezy</a:t>
            </a:r>
            <a:r>
              <a:rPr lang="en-US" dirty="0"/>
              <a:t> </a:t>
            </a:r>
            <a:endParaRPr lang="en-US" dirty="0" smtClean="0"/>
          </a:p>
          <a:p>
            <a:pPr lvl="2"/>
            <a:r>
              <a:rPr lang="en-US" dirty="0" smtClean="0"/>
              <a:t>Avi Bar</a:t>
            </a:r>
          </a:p>
          <a:p>
            <a:pPr lvl="1"/>
            <a:r>
              <a:rPr lang="en-US" dirty="0" smtClean="0"/>
              <a:t>MIT Forum</a:t>
            </a:r>
          </a:p>
          <a:p>
            <a:pPr lvl="2"/>
            <a:r>
              <a:rPr lang="en-US" dirty="0" smtClean="0"/>
              <a:t>Ayala Matalon</a:t>
            </a:r>
          </a:p>
          <a:p>
            <a:pPr lvl="1"/>
            <a:r>
              <a:rPr lang="en-US" dirty="0" smtClean="0"/>
              <a:t>RCS PR</a:t>
            </a:r>
          </a:p>
          <a:p>
            <a:pPr lvl="2"/>
            <a:r>
              <a:rPr lang="en-US" dirty="0" smtClean="0"/>
              <a:t>Benny Cohen</a:t>
            </a:r>
          </a:p>
          <a:p>
            <a:pPr lvl="1"/>
            <a:r>
              <a:rPr lang="en-US" dirty="0" smtClean="0"/>
              <a:t>Gal Systems</a:t>
            </a:r>
          </a:p>
          <a:p>
            <a:pPr lvl="2"/>
            <a:r>
              <a:rPr lang="en-US" dirty="0" err="1" smtClean="0"/>
              <a:t>Gidi</a:t>
            </a:r>
            <a:r>
              <a:rPr lang="en-US" dirty="0" smtClean="0"/>
              <a:t> Lerman</a:t>
            </a:r>
          </a:p>
          <a:p>
            <a:pPr lvl="1"/>
            <a:endParaRPr lang="en-US" dirty="0"/>
          </a:p>
        </p:txBody>
      </p:sp>
    </p:spTree>
    <p:extLst>
      <p:ext uri="{BB962C8B-B14F-4D97-AF65-F5344CB8AC3E}">
        <p14:creationId xmlns:p14="http://schemas.microsoft.com/office/powerpoint/2010/main" xmlns="" val="3801054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What is GTFS?</a:t>
            </a:r>
          </a:p>
          <a:p>
            <a:r>
              <a:rPr lang="en-US" dirty="0" smtClean="0"/>
              <a:t>Why publish transit data with GTFS?</a:t>
            </a:r>
          </a:p>
          <a:p>
            <a:r>
              <a:rPr lang="en-US" dirty="0" smtClean="0"/>
              <a:t>Who uses GTFS today?</a:t>
            </a:r>
          </a:p>
          <a:p>
            <a:r>
              <a:rPr lang="en-US" dirty="0" smtClean="0"/>
              <a:t>What transit information services exist in IL?</a:t>
            </a:r>
          </a:p>
          <a:p>
            <a:r>
              <a:rPr lang="en-US" dirty="0" smtClean="0"/>
              <a:t>What needs to be done to provide GTFS in Israel?</a:t>
            </a:r>
          </a:p>
          <a:p>
            <a:r>
              <a:rPr lang="en-US" dirty="0" smtClean="0"/>
              <a:t>What are the costs?</a:t>
            </a:r>
          </a:p>
          <a:p>
            <a:r>
              <a:rPr lang="en-US" dirty="0" smtClean="0"/>
              <a:t>What are typical barriers and how are they overcome?</a:t>
            </a:r>
          </a:p>
          <a:p>
            <a:r>
              <a:rPr lang="en-US" dirty="0" smtClean="0"/>
              <a:t>Application of GTFS for the “2</a:t>
            </a:r>
            <a:r>
              <a:rPr lang="en-US" baseline="30000" dirty="0" smtClean="0"/>
              <a:t>nd</a:t>
            </a:r>
            <a:r>
              <a:rPr lang="en-US" dirty="0" smtClean="0"/>
              <a:t> beat” – “</a:t>
            </a:r>
            <a:r>
              <a:rPr lang="he-IL" dirty="0" smtClean="0"/>
              <a:t>פעימה שניה</a:t>
            </a:r>
            <a:r>
              <a:rPr lang="en-US" dirty="0" smtClean="0"/>
              <a:t>”</a:t>
            </a:r>
          </a:p>
          <a:p>
            <a:r>
              <a:rPr lang="en-US" dirty="0" smtClean="0"/>
              <a:t>Who </a:t>
            </a:r>
            <a:r>
              <a:rPr lang="en-US" dirty="0"/>
              <a:t>have we talked with</a:t>
            </a:r>
            <a:r>
              <a:rPr lang="en-US" dirty="0" smtClean="0"/>
              <a:t>? And What did they say?</a:t>
            </a:r>
          </a:p>
          <a:p>
            <a:r>
              <a:rPr lang="en-US" dirty="0"/>
              <a:t>The </a:t>
            </a:r>
            <a:r>
              <a:rPr lang="en-US" dirty="0" err="1"/>
              <a:t>MoT</a:t>
            </a:r>
            <a:r>
              <a:rPr lang="en-US" dirty="0"/>
              <a:t> can remove a barrier to Economic </a:t>
            </a:r>
            <a:r>
              <a:rPr lang="en-US" dirty="0" smtClean="0"/>
              <a:t>Development!</a:t>
            </a:r>
            <a:endParaRPr lang="en-US" dirty="0"/>
          </a:p>
          <a:p>
            <a:r>
              <a:rPr lang="en-US" dirty="0" smtClean="0"/>
              <a:t>A call to action!</a:t>
            </a:r>
          </a:p>
          <a:p>
            <a:r>
              <a:rPr lang="en-US" dirty="0" smtClean="0"/>
              <a:t>GTFS related Links</a:t>
            </a:r>
          </a:p>
        </p:txBody>
      </p:sp>
    </p:spTree>
    <p:extLst>
      <p:ext uri="{BB962C8B-B14F-4D97-AF65-F5344CB8AC3E}">
        <p14:creationId xmlns:p14="http://schemas.microsoft.com/office/powerpoint/2010/main" xmlns="" val="4216275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7010400" cy="944562"/>
          </a:xfrm>
        </p:spPr>
        <p:txBody>
          <a:bodyPr>
            <a:normAutofit/>
          </a:bodyPr>
          <a:lstStyle/>
          <a:p>
            <a:r>
              <a:rPr lang="en-US" sz="3600" dirty="0" smtClean="0"/>
              <a:t>Why publish transit data with GTFS</a:t>
            </a:r>
            <a:endParaRPr lang="en-US" sz="36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4292470606"/>
              </p:ext>
            </p:extLst>
          </p:nvPr>
        </p:nvGraphicFramePr>
        <p:xfrm>
          <a:off x="228600" y="11430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0903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3200" kern="1200" dirty="0" smtClean="0">
                <a:solidFill>
                  <a:schemeClr val="tx1"/>
                </a:solidFill>
                <a:effectLst/>
                <a:latin typeface="+mn-lt"/>
                <a:ea typeface="+mn-ea"/>
                <a:cs typeface="+mn-cs"/>
              </a:rPr>
              <a:t>Who uses GTFS today and Where?</a:t>
            </a:r>
            <a:endParaRPr lang="en-US" dirty="0"/>
          </a:p>
        </p:txBody>
      </p:sp>
      <p:sp>
        <p:nvSpPr>
          <p:cNvPr id="3" name="Content Placeholder 2"/>
          <p:cNvSpPr>
            <a:spLocks noGrp="1"/>
          </p:cNvSpPr>
          <p:nvPr>
            <p:ph idx="1"/>
          </p:nvPr>
        </p:nvSpPr>
        <p:spPr/>
        <p:txBody>
          <a:bodyPr/>
          <a:lstStyle/>
          <a:p>
            <a:r>
              <a:rPr lang="en-US" dirty="0" smtClean="0"/>
              <a:t>Which Transit Applications?</a:t>
            </a:r>
          </a:p>
          <a:p>
            <a:r>
              <a:rPr lang="en-US" dirty="0" smtClean="0"/>
              <a:t>Which Transit Authorities?</a:t>
            </a:r>
          </a:p>
          <a:p>
            <a:r>
              <a:rPr lang="en-US" dirty="0" smtClean="0"/>
              <a:t>Available In Which Cities?</a:t>
            </a:r>
            <a:endParaRPr lang="en-US" dirty="0"/>
          </a:p>
        </p:txBody>
      </p:sp>
    </p:spTree>
    <p:extLst>
      <p:ext uri="{BB962C8B-B14F-4D97-AF65-F5344CB8AC3E}">
        <p14:creationId xmlns:p14="http://schemas.microsoft.com/office/powerpoint/2010/main" xmlns="" val="255176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20000" cy="1935162"/>
          </a:xfrm>
        </p:spPr>
        <p:txBody>
          <a:bodyPr>
            <a:normAutofit fontScale="90000"/>
          </a:bodyPr>
          <a:lstStyle/>
          <a:p>
            <a:r>
              <a:rPr lang="en-US" dirty="0" smtClean="0"/>
              <a:t>What Transit Applications use</a:t>
            </a:r>
            <a:br>
              <a:rPr lang="en-US" dirty="0" smtClean="0"/>
            </a:br>
            <a:r>
              <a:rPr lang="en-US" b="1" dirty="0" smtClean="0"/>
              <a:t>Schedule Data</a:t>
            </a:r>
            <a:r>
              <a:rPr lang="en-US" dirty="0" smtClean="0"/>
              <a:t> </a:t>
            </a:r>
            <a:br>
              <a:rPr lang="en-US" dirty="0" smtClean="0"/>
            </a:br>
            <a:r>
              <a:rPr lang="en-US" dirty="0" smtClean="0"/>
              <a:t>in the GTFS format?</a:t>
            </a:r>
            <a:br>
              <a:rPr lang="en-US" dirty="0" smtClean="0"/>
            </a:b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4300752" y="2867025"/>
            <a:ext cx="195219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6172200" y="4743450"/>
            <a:ext cx="1295400" cy="81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1447800" y="2362200"/>
            <a:ext cx="2731325" cy="605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990600" y="3205585"/>
            <a:ext cx="2162299" cy="865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4133" t="37904" r="80928" b="45282"/>
          <a:stretch/>
        </p:blipFill>
        <p:spPr bwMode="auto">
          <a:xfrm>
            <a:off x="3234047" y="4512871"/>
            <a:ext cx="1947553" cy="973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15"/>
          <p:cNvGrpSpPr>
            <a:grpSpLocks/>
          </p:cNvGrpSpPr>
          <p:nvPr/>
        </p:nvGrpSpPr>
        <p:grpSpPr bwMode="auto">
          <a:xfrm>
            <a:off x="718263" y="4267200"/>
            <a:ext cx="1938337" cy="2286000"/>
            <a:chOff x="96" y="432"/>
            <a:chExt cx="2184" cy="2592"/>
          </a:xfrm>
        </p:grpSpPr>
        <p:pic>
          <p:nvPicPr>
            <p:cNvPr id="10" name="Picture 1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96" y="432"/>
              <a:ext cx="2184" cy="2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48" y="624"/>
              <a:ext cx="641" cy="1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2" name="Picture 1026"/>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477000" y="2295525"/>
            <a:ext cx="2247900" cy="224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7948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7150" y="304800"/>
            <a:ext cx="4743450" cy="792163"/>
          </a:xfrm>
        </p:spPr>
        <p:txBody>
          <a:bodyPr>
            <a:normAutofit fontScale="90000"/>
          </a:bodyPr>
          <a:lstStyle/>
          <a:p>
            <a:r>
              <a:rPr lang="en-US" dirty="0" smtClean="0">
                <a:hlinkClick r:id="rId3"/>
              </a:rPr>
              <a:t>www.businfo.co.il</a:t>
            </a:r>
            <a:r>
              <a:rPr lang="en-US" dirty="0" smtClean="0"/>
              <a:t/>
            </a:r>
            <a:br>
              <a:rPr lang="en-US" dirty="0" smtClean="0"/>
            </a:br>
            <a:r>
              <a:rPr lang="en-US" sz="3100" dirty="0"/>
              <a:t>B</a:t>
            </a:r>
            <a:r>
              <a:rPr lang="en-US" sz="3100" dirty="0" smtClean="0"/>
              <a:t>ased on Open Trip Planner</a:t>
            </a:r>
            <a:endParaRPr lang="en-US" dirty="0" smtClean="0"/>
          </a:p>
        </p:txBody>
      </p:sp>
      <p:pic>
        <p:nvPicPr>
          <p:cNvPr id="9219"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 y="1685925"/>
            <a:ext cx="903605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03750" y="76200"/>
            <a:ext cx="2838450" cy="148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0116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fontScale="90000"/>
          </a:bodyPr>
          <a:lstStyle/>
          <a:p>
            <a:r>
              <a:rPr lang="en-US" dirty="0"/>
              <a:t>What </a:t>
            </a:r>
            <a:r>
              <a:rPr lang="en-US" u="sng" dirty="0" smtClean="0"/>
              <a:t>text based </a:t>
            </a:r>
            <a:r>
              <a:rPr lang="en-US" dirty="0" smtClean="0"/>
              <a:t>transit </a:t>
            </a:r>
            <a:r>
              <a:rPr lang="en-US" dirty="0"/>
              <a:t>information services exist in IL</a:t>
            </a:r>
            <a:r>
              <a:rPr lang="en-US" dirty="0" smtClean="0"/>
              <a:t>?</a:t>
            </a:r>
            <a:endParaRPr lang="en-US" dirty="0"/>
          </a:p>
        </p:txBody>
      </p:sp>
      <p:sp>
        <p:nvSpPr>
          <p:cNvPr id="3" name="Content Placeholder 2"/>
          <p:cNvSpPr>
            <a:spLocks noGrp="1"/>
          </p:cNvSpPr>
          <p:nvPr>
            <p:ph idx="1"/>
          </p:nvPr>
        </p:nvSpPr>
        <p:spPr>
          <a:xfrm>
            <a:off x="76200" y="1447800"/>
            <a:ext cx="9067800" cy="5257800"/>
          </a:xfrm>
        </p:spPr>
        <p:txBody>
          <a:bodyPr>
            <a:normAutofit fontScale="70000" lnSpcReduction="20000"/>
          </a:bodyPr>
          <a:lstStyle/>
          <a:p>
            <a:r>
              <a:rPr lang="en-US" dirty="0" smtClean="0">
                <a:hlinkClick r:id="rId3"/>
              </a:rPr>
              <a:t>www.bus.gov.il</a:t>
            </a:r>
            <a:r>
              <a:rPr lang="he-IL" dirty="0"/>
              <a:t>פורטל קווי תחבורה בישראל </a:t>
            </a:r>
            <a:endParaRPr lang="en-US" dirty="0" smtClean="0"/>
          </a:p>
          <a:p>
            <a:pPr lvl="1" algn="r" rtl="1"/>
            <a:r>
              <a:rPr lang="he-IL" dirty="0" smtClean="0"/>
              <a:t>מידע </a:t>
            </a:r>
            <a:r>
              <a:rPr lang="he-IL" dirty="0"/>
              <a:t>לנוסע בתחבורה הציבורית, </a:t>
            </a:r>
            <a:r>
              <a:rPr lang="he-IL" dirty="0" smtClean="0"/>
              <a:t>מציע </a:t>
            </a:r>
            <a:r>
              <a:rPr lang="he-IL" dirty="0"/>
              <a:t>קווים ולוחות זמנים של כל חברות האוטובוסים ורכבת ישראל </a:t>
            </a:r>
            <a:r>
              <a:rPr lang="he-IL" dirty="0" smtClean="0"/>
              <a:t>כולל </a:t>
            </a:r>
            <a:r>
              <a:rPr lang="he-IL" dirty="0"/>
              <a:t>שילוב קווים של מפעילים שונים. </a:t>
            </a:r>
          </a:p>
          <a:p>
            <a:pPr lvl="1" algn="r" rtl="1"/>
            <a:r>
              <a:rPr lang="he-IL" dirty="0" smtClean="0"/>
              <a:t>חפש לפי מוצא ויעד, לפי מס קו או בשפה חופשית. </a:t>
            </a:r>
          </a:p>
          <a:p>
            <a:pPr lvl="1" algn="r" rtl="1"/>
            <a:r>
              <a:rPr lang="he-IL" dirty="0" smtClean="0"/>
              <a:t>מידע של</a:t>
            </a:r>
            <a:r>
              <a:rPr lang="en-US" dirty="0" smtClean="0"/>
              <a:t>:</a:t>
            </a:r>
            <a:r>
              <a:rPr lang="he-IL" dirty="0" smtClean="0"/>
              <a:t> אגד,</a:t>
            </a:r>
            <a:r>
              <a:rPr lang="en-US" dirty="0" smtClean="0"/>
              <a:t> </a:t>
            </a:r>
            <a:r>
              <a:rPr lang="he-IL" dirty="0" smtClean="0"/>
              <a:t>אגד </a:t>
            </a:r>
            <a:r>
              <a:rPr lang="he-IL" dirty="0"/>
              <a:t>תעבורה</a:t>
            </a:r>
            <a:r>
              <a:rPr lang="he-IL" dirty="0" smtClean="0"/>
              <a:t>,</a:t>
            </a:r>
            <a:r>
              <a:rPr lang="en-US" dirty="0" smtClean="0"/>
              <a:t> </a:t>
            </a:r>
            <a:r>
              <a:rPr lang="he-IL" dirty="0" smtClean="0"/>
              <a:t>אפיקים,</a:t>
            </a:r>
            <a:r>
              <a:rPr lang="en-US" dirty="0" smtClean="0"/>
              <a:t> </a:t>
            </a:r>
            <a:r>
              <a:rPr lang="he-IL" dirty="0" smtClean="0"/>
              <a:t>ג.ב</a:t>
            </a:r>
            <a:r>
              <a:rPr lang="he-IL" dirty="0"/>
              <a:t>. </a:t>
            </a:r>
            <a:r>
              <a:rPr lang="he-IL" dirty="0" err="1"/>
              <a:t>טורס</a:t>
            </a:r>
            <a:r>
              <a:rPr lang="he-IL" dirty="0" smtClean="0"/>
              <a:t>,</a:t>
            </a:r>
            <a:r>
              <a:rPr lang="en-US" dirty="0" smtClean="0"/>
              <a:t> </a:t>
            </a:r>
            <a:r>
              <a:rPr lang="he-IL" dirty="0" smtClean="0"/>
              <a:t>גלים,</a:t>
            </a:r>
            <a:r>
              <a:rPr lang="en-US" dirty="0" smtClean="0"/>
              <a:t> </a:t>
            </a:r>
            <a:r>
              <a:rPr lang="he-IL" dirty="0" smtClean="0"/>
              <a:t>דן</a:t>
            </a:r>
            <a:r>
              <a:rPr lang="he-IL" dirty="0"/>
              <a:t>, </a:t>
            </a:r>
            <a:r>
              <a:rPr lang="he-IL" dirty="0" smtClean="0"/>
              <a:t> </a:t>
            </a:r>
            <a:r>
              <a:rPr lang="he-IL" dirty="0"/>
              <a:t>כרמלית</a:t>
            </a:r>
            <a:r>
              <a:rPr lang="he-IL" dirty="0" smtClean="0"/>
              <a:t>,</a:t>
            </a:r>
            <a:r>
              <a:rPr lang="en-US" dirty="0" smtClean="0"/>
              <a:t> </a:t>
            </a:r>
            <a:r>
              <a:rPr lang="he-IL" dirty="0" err="1" smtClean="0"/>
              <a:t>מטרודן</a:t>
            </a:r>
            <a:r>
              <a:rPr lang="he-IL" dirty="0" smtClean="0"/>
              <a:t>,</a:t>
            </a:r>
            <a:r>
              <a:rPr lang="en-US" dirty="0" smtClean="0"/>
              <a:t> </a:t>
            </a:r>
            <a:r>
              <a:rPr lang="he-IL" dirty="0" smtClean="0"/>
              <a:t>מטרופולין,</a:t>
            </a:r>
            <a:r>
              <a:rPr lang="en-US" dirty="0" smtClean="0"/>
              <a:t> </a:t>
            </a:r>
            <a:r>
              <a:rPr lang="he-IL" dirty="0" smtClean="0"/>
              <a:t>נסיעות ותיירות,</a:t>
            </a:r>
            <a:r>
              <a:rPr lang="en-US" dirty="0" smtClean="0"/>
              <a:t> </a:t>
            </a:r>
            <a:r>
              <a:rPr lang="he-IL" dirty="0" smtClean="0"/>
              <a:t>נתיב </a:t>
            </a:r>
            <a:r>
              <a:rPr lang="he-IL" dirty="0" err="1" smtClean="0"/>
              <a:t>קספרס</a:t>
            </a:r>
            <a:r>
              <a:rPr lang="he-IL" dirty="0" smtClean="0"/>
              <a:t>,</a:t>
            </a:r>
            <a:r>
              <a:rPr lang="en-US" dirty="0" smtClean="0"/>
              <a:t> </a:t>
            </a:r>
            <a:r>
              <a:rPr lang="he-IL" dirty="0" err="1" smtClean="0"/>
              <a:t>סופרבוס</a:t>
            </a:r>
            <a:r>
              <a:rPr lang="he-IL" dirty="0"/>
              <a:t>, </a:t>
            </a:r>
            <a:r>
              <a:rPr lang="he-IL" dirty="0" smtClean="0"/>
              <a:t>עילית,</a:t>
            </a:r>
            <a:r>
              <a:rPr lang="en-US" dirty="0" smtClean="0"/>
              <a:t> </a:t>
            </a:r>
            <a:r>
              <a:rPr lang="he-IL" dirty="0" smtClean="0"/>
              <a:t>קווים,</a:t>
            </a:r>
            <a:r>
              <a:rPr lang="en-US" dirty="0" smtClean="0"/>
              <a:t> </a:t>
            </a:r>
            <a:r>
              <a:rPr lang="he-IL" dirty="0" err="1" smtClean="0"/>
              <a:t>ויאוליה</a:t>
            </a:r>
            <a:r>
              <a:rPr lang="he-IL" dirty="0" smtClean="0"/>
              <a:t>,</a:t>
            </a:r>
            <a:r>
              <a:rPr lang="en-US" dirty="0" smtClean="0"/>
              <a:t> </a:t>
            </a:r>
            <a:r>
              <a:rPr lang="he-IL" dirty="0" smtClean="0"/>
              <a:t>רכבת </a:t>
            </a:r>
            <a:r>
              <a:rPr lang="he-IL" dirty="0"/>
              <a:t>ישראל, </a:t>
            </a:r>
            <a:r>
              <a:rPr lang="he-IL" dirty="0" err="1"/>
              <a:t>ש.א.ם</a:t>
            </a:r>
            <a:r>
              <a:rPr lang="he-IL" dirty="0"/>
              <a:t> </a:t>
            </a:r>
            <a:endParaRPr lang="en-US" dirty="0" smtClean="0"/>
          </a:p>
          <a:p>
            <a:endParaRPr lang="en-US" dirty="0" smtClean="0">
              <a:hlinkClick r:id="rId4"/>
            </a:endParaRPr>
          </a:p>
          <a:p>
            <a:r>
              <a:rPr lang="en-US" dirty="0" smtClean="0">
                <a:hlinkClick r:id="rId4"/>
              </a:rPr>
              <a:t>www.bus.co.il</a:t>
            </a:r>
            <a:r>
              <a:rPr lang="he-IL" dirty="0" smtClean="0"/>
              <a:t>"אוטובוסים" </a:t>
            </a:r>
            <a:r>
              <a:rPr lang="he-IL" dirty="0"/>
              <a:t>מודיעין לתחבורה ציבורית </a:t>
            </a:r>
            <a:r>
              <a:rPr lang="he-IL" dirty="0" smtClean="0"/>
              <a:t>בישראל</a:t>
            </a:r>
            <a:r>
              <a:rPr lang="he-IL" dirty="0"/>
              <a:t> </a:t>
            </a:r>
            <a:endParaRPr lang="en-US" dirty="0" smtClean="0"/>
          </a:p>
          <a:p>
            <a:pPr lvl="1" algn="r" rtl="1"/>
            <a:r>
              <a:rPr lang="he-IL" dirty="0" smtClean="0"/>
              <a:t>לוחות </a:t>
            </a:r>
            <a:r>
              <a:rPr lang="he-IL" dirty="0"/>
              <a:t>זמנים ומסלולים של מרבית קווי התחבורה הציבורית בישראל </a:t>
            </a:r>
            <a:r>
              <a:rPr lang="he-IL" dirty="0" smtClean="0"/>
              <a:t>לפי </a:t>
            </a:r>
            <a:r>
              <a:rPr lang="he-IL" dirty="0"/>
              <a:t>מסלול </a:t>
            </a:r>
            <a:r>
              <a:rPr lang="he-IL" dirty="0" smtClean="0"/>
              <a:t>נסיעה, </a:t>
            </a:r>
            <a:r>
              <a:rPr lang="he-IL" dirty="0"/>
              <a:t>לפי מספר </a:t>
            </a:r>
            <a:r>
              <a:rPr lang="he-IL" dirty="0" smtClean="0"/>
              <a:t>קו, קווים </a:t>
            </a:r>
            <a:r>
              <a:rPr lang="he-IL" dirty="0"/>
              <a:t>שעוברים </a:t>
            </a:r>
            <a:r>
              <a:rPr lang="he-IL" dirty="0" smtClean="0"/>
              <a:t>ב,  טקסט </a:t>
            </a:r>
            <a:r>
              <a:rPr lang="he-IL" dirty="0"/>
              <a:t>חופשי </a:t>
            </a:r>
            <a:endParaRPr lang="he-IL" dirty="0" smtClean="0"/>
          </a:p>
          <a:p>
            <a:pPr lvl="1" algn="r" rtl="1"/>
            <a:r>
              <a:rPr lang="he-IL" dirty="0"/>
              <a:t>אתר זה אינו אתר רשמי של מפעילי התחבורה הציבורית או של משרד התחבורה. השימוש במידע ניתן ללא אחריות כלשהי</a:t>
            </a:r>
            <a:r>
              <a:rPr lang="he-IL" dirty="0" smtClean="0"/>
              <a:t>. </a:t>
            </a:r>
            <a:endParaRPr lang="en-US" dirty="0" smtClean="0"/>
          </a:p>
          <a:p>
            <a:endParaRPr lang="en-US" dirty="0" smtClean="0"/>
          </a:p>
          <a:p>
            <a:r>
              <a:rPr lang="en-US" dirty="0" smtClean="0"/>
              <a:t>Websites of individual transit operators </a:t>
            </a:r>
            <a:endParaRPr lang="en-US" dirty="0" smtClean="0">
              <a:hlinkClick r:id="rId5"/>
            </a:endParaRPr>
          </a:p>
          <a:p>
            <a:pPr lvl="1"/>
            <a:r>
              <a:rPr lang="en-US" dirty="0" smtClean="0">
                <a:hlinkClick r:id="rId6"/>
              </a:rPr>
              <a:t>www.israrail.org.il</a:t>
            </a:r>
            <a:endParaRPr lang="en-US" dirty="0" smtClean="0"/>
          </a:p>
          <a:p>
            <a:pPr lvl="1"/>
            <a:r>
              <a:rPr lang="en-US" dirty="0" smtClean="0">
                <a:hlinkClick r:id="rId5"/>
              </a:rPr>
              <a:t>www.egged.co.il</a:t>
            </a:r>
            <a:r>
              <a:rPr lang="en-US" dirty="0" smtClean="0"/>
              <a:t> </a:t>
            </a:r>
            <a:r>
              <a:rPr lang="en-US" dirty="0" smtClean="0">
                <a:hlinkClick r:id="rId7"/>
              </a:rPr>
              <a:t>www.dan.co.il</a:t>
            </a:r>
            <a:r>
              <a:rPr lang="en-US" dirty="0" smtClean="0"/>
              <a:t> </a:t>
            </a:r>
            <a:r>
              <a:rPr lang="en-US" dirty="0" smtClean="0">
                <a:hlinkClick r:id="rId8"/>
              </a:rPr>
              <a:t>www.kavim-t.co.il</a:t>
            </a:r>
            <a:r>
              <a:rPr lang="en-US" dirty="0" smtClean="0"/>
              <a:t> …</a:t>
            </a:r>
          </a:p>
        </p:txBody>
      </p:sp>
    </p:spTree>
    <p:extLst>
      <p:ext uri="{BB962C8B-B14F-4D97-AF65-F5344CB8AC3E}">
        <p14:creationId xmlns:p14="http://schemas.microsoft.com/office/powerpoint/2010/main" xmlns="" val="2545699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masah_all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 name="Picture 5" descr="title_blu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3425" y="1050925"/>
            <a:ext cx="828675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itle 1"/>
          <p:cNvSpPr>
            <a:spLocks noGrp="1"/>
          </p:cNvSpPr>
          <p:nvPr>
            <p:ph type="title"/>
          </p:nvPr>
        </p:nvSpPr>
        <p:spPr>
          <a:xfrm>
            <a:off x="3500438" y="1000125"/>
            <a:ext cx="4981575" cy="500063"/>
          </a:xfrm>
        </p:spPr>
        <p:txBody>
          <a:bodyPr>
            <a:normAutofit fontScale="90000"/>
          </a:bodyPr>
          <a:lstStyle/>
          <a:p>
            <a:pPr algn="r" eaLnBrk="1" hangingPunct="1"/>
            <a:r>
              <a:rPr lang="he-IL" sz="2800" b="1" dirty="0" smtClean="0">
                <a:solidFill>
                  <a:schemeClr val="bg1"/>
                </a:solidFill>
                <a:cs typeface="Arial" pitchFamily="34" charset="0"/>
              </a:rPr>
              <a:t>יחידת ממשל זמין – רקע</a:t>
            </a:r>
          </a:p>
        </p:txBody>
      </p:sp>
      <p:sp>
        <p:nvSpPr>
          <p:cNvPr id="14340" name="Content Placeholder 2"/>
          <p:cNvSpPr>
            <a:spLocks noGrp="1"/>
          </p:cNvSpPr>
          <p:nvPr>
            <p:ph idx="1"/>
          </p:nvPr>
        </p:nvSpPr>
        <p:spPr>
          <a:xfrm>
            <a:off x="214313" y="1571624"/>
            <a:ext cx="8715375" cy="5133975"/>
          </a:xfrm>
        </p:spPr>
        <p:txBody>
          <a:bodyPr>
            <a:normAutofit lnSpcReduction="10000"/>
          </a:bodyPr>
          <a:lstStyle/>
          <a:p>
            <a:pPr algn="r" rtl="1">
              <a:buClr>
                <a:schemeClr val="tx2"/>
              </a:buClr>
              <a:buSzPct val="70000"/>
              <a:buFont typeface="Arial" pitchFamily="34" charset="0"/>
              <a:buChar char="■"/>
              <a:defRPr/>
            </a:pPr>
            <a:r>
              <a:rPr lang="he-IL" sz="2600" dirty="0" smtClean="0">
                <a:solidFill>
                  <a:schemeClr val="accent1">
                    <a:lumMod val="50000"/>
                  </a:schemeClr>
                </a:solidFill>
              </a:rPr>
              <a:t>היקף </a:t>
            </a:r>
            <a:r>
              <a:rPr lang="he-IL" sz="2600" b="1" dirty="0" smtClean="0">
                <a:solidFill>
                  <a:schemeClr val="accent1">
                    <a:lumMod val="50000"/>
                  </a:schemeClr>
                </a:solidFill>
              </a:rPr>
              <a:t>תקציב</a:t>
            </a:r>
            <a:r>
              <a:rPr lang="he-IL" sz="2600" dirty="0" smtClean="0">
                <a:solidFill>
                  <a:schemeClr val="accent1">
                    <a:lumMod val="50000"/>
                  </a:schemeClr>
                </a:solidFill>
              </a:rPr>
              <a:t> היחידה ב-2009 (על שינוייו): </a:t>
            </a:r>
            <a:r>
              <a:rPr lang="en-US" sz="2600" dirty="0" smtClean="0">
                <a:solidFill>
                  <a:schemeClr val="accent1">
                    <a:lumMod val="50000"/>
                  </a:schemeClr>
                </a:solidFill>
              </a:rPr>
              <a:t>70 </a:t>
            </a:r>
            <a:r>
              <a:rPr lang="he-IL" sz="2600" dirty="0" smtClean="0">
                <a:solidFill>
                  <a:schemeClr val="accent1">
                    <a:lumMod val="50000"/>
                  </a:schemeClr>
                </a:solidFill>
              </a:rPr>
              <a:t> מליון ₪ </a:t>
            </a:r>
          </a:p>
          <a:p>
            <a:pPr algn="r" rtl="1">
              <a:buClr>
                <a:schemeClr val="tx2"/>
              </a:buClr>
              <a:buSzPct val="70000"/>
              <a:buFont typeface="Arial" pitchFamily="34" charset="0"/>
              <a:buChar char="■"/>
              <a:defRPr/>
            </a:pPr>
            <a:r>
              <a:rPr lang="he-IL" sz="2600" dirty="0" smtClean="0">
                <a:solidFill>
                  <a:schemeClr val="accent1">
                    <a:lumMod val="50000"/>
                  </a:schemeClr>
                </a:solidFill>
              </a:rPr>
              <a:t>היחידה מונה כ-150 עובדי חברות תוכנה וחברות כוח אדם.</a:t>
            </a:r>
          </a:p>
          <a:p>
            <a:pPr algn="r" rtl="1">
              <a:buClr>
                <a:schemeClr val="tx2"/>
              </a:buClr>
              <a:buSzPct val="70000"/>
              <a:buFont typeface="Arial" pitchFamily="34" charset="0"/>
              <a:buChar char="■"/>
              <a:defRPr/>
            </a:pPr>
            <a:r>
              <a:rPr lang="he-IL" sz="2600" dirty="0" smtClean="0">
                <a:solidFill>
                  <a:schemeClr val="accent1">
                    <a:lumMod val="50000"/>
                  </a:schemeClr>
                </a:solidFill>
              </a:rPr>
              <a:t>היחידה </a:t>
            </a:r>
            <a:r>
              <a:rPr lang="he-IL" sz="2600" b="1" dirty="0" smtClean="0">
                <a:solidFill>
                  <a:schemeClr val="accent1">
                    <a:lumMod val="50000"/>
                  </a:schemeClr>
                </a:solidFill>
              </a:rPr>
              <a:t>מנוהלת</a:t>
            </a:r>
            <a:r>
              <a:rPr lang="he-IL" sz="2600" dirty="0" smtClean="0">
                <a:solidFill>
                  <a:schemeClr val="accent1">
                    <a:lumMod val="50000"/>
                  </a:schemeClr>
                </a:solidFill>
              </a:rPr>
              <a:t> ע"י בועז דולב תחת אחריות ישירה של סגן בכיר לחשכ"ל, האחראי על כלל יחידות הטכנולוגיה באוצר (מרכב"ה, אוצר, ממשל זמין )</a:t>
            </a:r>
          </a:p>
          <a:p>
            <a:pPr algn="r" rtl="1">
              <a:buClr>
                <a:schemeClr val="tx2"/>
              </a:buClr>
              <a:buSzPct val="70000"/>
              <a:buFont typeface="Arial" pitchFamily="34" charset="0"/>
              <a:buChar char="■"/>
              <a:defRPr/>
            </a:pPr>
            <a:r>
              <a:rPr lang="he-IL" sz="2600" dirty="0" smtClean="0">
                <a:solidFill>
                  <a:schemeClr val="accent1">
                    <a:lumMod val="50000"/>
                  </a:schemeClr>
                </a:solidFill>
              </a:rPr>
              <a:t>התוויית </a:t>
            </a:r>
            <a:r>
              <a:rPr lang="he-IL" sz="2600" b="1" dirty="0" smtClean="0">
                <a:solidFill>
                  <a:schemeClr val="accent1">
                    <a:lumMod val="50000"/>
                  </a:schemeClr>
                </a:solidFill>
              </a:rPr>
              <a:t>אסטרטגייה</a:t>
            </a:r>
            <a:r>
              <a:rPr lang="he-IL" sz="2600" dirty="0" smtClean="0">
                <a:solidFill>
                  <a:schemeClr val="accent1">
                    <a:lumMod val="50000"/>
                  </a:schemeClr>
                </a:solidFill>
              </a:rPr>
              <a:t> : וועדת היגוי לממשל זמין בראשות השר מיכאל איתן, מנכ"ל האוצר, מנכ"ל משפטים, מנכ"ל תחבורה, חשכ"ל, הממונה על התקציבים, הממונה על שכר והסכמי עבודה.  </a:t>
            </a:r>
          </a:p>
          <a:p>
            <a:pPr algn="r" rtl="1">
              <a:buClr>
                <a:schemeClr val="tx2"/>
              </a:buClr>
              <a:buSzPct val="70000"/>
              <a:buFont typeface="Arial" pitchFamily="34" charset="0"/>
              <a:buChar char="■"/>
              <a:defRPr/>
            </a:pPr>
            <a:r>
              <a:rPr lang="he-IL" sz="2600" dirty="0" smtClean="0">
                <a:solidFill>
                  <a:schemeClr val="accent1">
                    <a:lumMod val="50000"/>
                  </a:schemeClr>
                </a:solidFill>
              </a:rPr>
              <a:t>פיקוח ובקרה בנושא </a:t>
            </a:r>
            <a:r>
              <a:rPr lang="he-IL" sz="2600" b="1" dirty="0" smtClean="0">
                <a:solidFill>
                  <a:schemeClr val="accent1">
                    <a:lumMod val="50000"/>
                  </a:schemeClr>
                </a:solidFill>
              </a:rPr>
              <a:t>אבטחת מידע</a:t>
            </a:r>
            <a:r>
              <a:rPr lang="he-IL" sz="2600" dirty="0" smtClean="0">
                <a:solidFill>
                  <a:schemeClr val="accent1">
                    <a:lumMod val="50000"/>
                  </a:schemeClr>
                </a:solidFill>
              </a:rPr>
              <a:t>: יוני מור, קב"ט קריות הממשלה,הרשות לאבטחת מידע בשב"כ.</a:t>
            </a:r>
          </a:p>
          <a:p>
            <a:pPr lvl="1" algn="r" rtl="1">
              <a:buClr>
                <a:schemeClr val="tx2"/>
              </a:buClr>
              <a:buSzPct val="70000"/>
              <a:buFont typeface="Arial" pitchFamily="34" charset="0"/>
              <a:buChar char="■"/>
              <a:defRPr/>
            </a:pPr>
            <a:r>
              <a:rPr lang="he-IL" sz="2200" dirty="0" smtClean="0">
                <a:solidFill>
                  <a:schemeClr val="accent1">
                    <a:lumMod val="50000"/>
                  </a:schemeClr>
                </a:solidFill>
              </a:rPr>
              <a:t>כל עובדי היחידה נמצאים ברמת סיווג גבוהה.</a:t>
            </a:r>
          </a:p>
          <a:p>
            <a:pPr lvl="1" algn="r" rtl="1">
              <a:buClr>
                <a:schemeClr val="tx2"/>
              </a:buClr>
              <a:buSzPct val="70000"/>
              <a:buFont typeface="Arial" pitchFamily="34" charset="0"/>
              <a:buNone/>
              <a:defRPr/>
            </a:pPr>
            <a:r>
              <a:rPr lang="en-US" sz="2400" dirty="0" smtClean="0"/>
              <a:t/>
            </a:r>
            <a:br>
              <a:rPr lang="en-US" sz="2400" dirty="0" smtClean="0"/>
            </a:br>
            <a:endParaRPr lang="he-IL" sz="2200" dirty="0" smtClean="0">
              <a:solidFill>
                <a:schemeClr val="accent1">
                  <a:lumMod val="50000"/>
                </a:schemeClr>
              </a:solidFill>
            </a:endParaRPr>
          </a:p>
        </p:txBody>
      </p:sp>
      <p:sp>
        <p:nvSpPr>
          <p:cNvPr id="10245" name="TextBox 5"/>
          <p:cNvSpPr txBox="1">
            <a:spLocks noChangeArrowheads="1"/>
          </p:cNvSpPr>
          <p:nvPr/>
        </p:nvSpPr>
        <p:spPr bwMode="auto">
          <a:xfrm>
            <a:off x="174625" y="142875"/>
            <a:ext cx="28257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a:t>משרד האוצר – אגף החשב הכללי</a:t>
            </a:r>
            <a:endParaRPr lang="en-US" sz="1600"/>
          </a:p>
        </p:txBody>
      </p:sp>
    </p:spTree>
    <p:extLst>
      <p:ext uri="{BB962C8B-B14F-4D97-AF65-F5344CB8AC3E}">
        <p14:creationId xmlns:p14="http://schemas.microsoft.com/office/powerpoint/2010/main" xmlns="" val="15744625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p>
            <a:pPr rtl="1"/>
            <a:r>
              <a:rPr lang="he-IL" b="1" dirty="0"/>
              <a:t>הנגישות לתחבורה הציבורית – חוק</a:t>
            </a:r>
            <a:endParaRPr lang="en-US" dirty="0"/>
          </a:p>
        </p:txBody>
      </p:sp>
      <p:sp>
        <p:nvSpPr>
          <p:cNvPr id="3" name="Content Placeholder 2"/>
          <p:cNvSpPr>
            <a:spLocks noGrp="1"/>
          </p:cNvSpPr>
          <p:nvPr>
            <p:ph idx="1"/>
          </p:nvPr>
        </p:nvSpPr>
        <p:spPr>
          <a:xfrm>
            <a:off x="152400" y="1295400"/>
            <a:ext cx="8839200" cy="5486400"/>
          </a:xfrm>
        </p:spPr>
        <p:txBody>
          <a:bodyPr>
            <a:normAutofit fontScale="40000" lnSpcReduction="20000"/>
          </a:bodyPr>
          <a:lstStyle/>
          <a:p>
            <a:pPr algn="r" rtl="1"/>
            <a:r>
              <a:rPr lang="he-IL" b="1" dirty="0" smtClean="0"/>
              <a:t>עבר בקריאה שניה ושלישית ונכנס לספר החוקים: מהפכת הנגישות לתחבורה הציבורית – חוק של שלי יחימוביץ', יריב לוין ונחמן שי</a:t>
            </a:r>
            <a:r>
              <a:rPr lang="he-IL" dirty="0" smtClean="0"/>
              <a:t/>
            </a:r>
            <a:br>
              <a:rPr lang="he-IL" dirty="0" smtClean="0"/>
            </a:br>
            <a:r>
              <a:rPr lang="he-IL" dirty="0" smtClean="0"/>
              <a:t/>
            </a:r>
            <a:br>
              <a:rPr lang="he-IL" dirty="0" smtClean="0"/>
            </a:br>
            <a:r>
              <a:rPr lang="he-IL" dirty="0"/>
              <a:t> החוק המקיף של יחימוביץ' לוין ושי שנחקק בשיתוף עם שר התחבורה יופעל ויכנס לתוקף בינואר 2012 * שילוט דיגיטלי דינמי בתחנות המדווח מתי מגיע האוטובוס * מאגר מידע מרכזי משותף לכל סוגי התחבורה הציבורית זמין חינם בטלפון, </a:t>
            </a:r>
            <a:r>
              <a:rPr lang="en-US" dirty="0" err="1"/>
              <a:t>sms</a:t>
            </a:r>
            <a:r>
              <a:rPr lang="en-US" dirty="0"/>
              <a:t> </a:t>
            </a:r>
            <a:r>
              <a:rPr lang="he-IL" dirty="0"/>
              <a:t>ואינטרנט  *בעלויות החוק </a:t>
            </a:r>
            <a:r>
              <a:rPr lang="he-IL" dirty="0" err="1"/>
              <a:t>ישאו</a:t>
            </a:r>
            <a:r>
              <a:rPr lang="he-IL" dirty="0"/>
              <a:t> במשותף המדינה, הרשויות המקומיות והמפעילים * רשויות שיזדרזו יקבלו מענק</a:t>
            </a:r>
            <a:br>
              <a:rPr lang="he-IL" dirty="0"/>
            </a:br>
            <a:r>
              <a:rPr lang="he-IL" dirty="0"/>
              <a:t/>
            </a:r>
            <a:br>
              <a:rPr lang="he-IL" dirty="0"/>
            </a:br>
            <a:r>
              <a:rPr lang="he-IL" dirty="0"/>
              <a:t>הצעת החוק לתיקון פקודת התעבורה (מס' 98) (מידע על שירותי תחבורה ציבורית), </a:t>
            </a:r>
            <a:r>
              <a:rPr lang="he-IL" dirty="0" err="1"/>
              <a:t>התש"ע</a:t>
            </a:r>
            <a:r>
              <a:rPr lang="he-IL" dirty="0"/>
              <a:t>–2010, עברה היום בקריאה שניה ושלישית. היא תשפר משמעותית את זמינות המידע ותקל מאוד על השימוש בתחבורה הציבורית: </a:t>
            </a:r>
            <a:r>
              <a:rPr lang="he-IL" dirty="0" err="1"/>
              <a:t>אטובוסים</a:t>
            </a:r>
            <a:r>
              <a:rPr lang="he-IL" dirty="0"/>
              <a:t>, רכבות וקווי שרות.</a:t>
            </a:r>
            <a:br>
              <a:rPr lang="he-IL" dirty="0"/>
            </a:br>
            <a:r>
              <a:rPr lang="he-IL" dirty="0"/>
              <a:t/>
            </a:r>
            <a:br>
              <a:rPr lang="he-IL" dirty="0"/>
            </a:br>
            <a:r>
              <a:rPr lang="he-IL" dirty="0"/>
              <a:t>על פי החוק  יוקם מאגר מידע ארצי אונליין, משותף לחברות הציבוריות והמופרטות כאחד, שיכלול מידע על פעילות התחבורה הציבורית על כל סוגיה בכל רגע נתון תוך שהוא מתעדכן ללא הרף בזמן אמת.</a:t>
            </a:r>
            <a:br>
              <a:rPr lang="he-IL" dirty="0"/>
            </a:br>
            <a:r>
              <a:rPr lang="he-IL" dirty="0"/>
              <a:t/>
            </a:r>
            <a:br>
              <a:rPr lang="he-IL" dirty="0"/>
            </a:br>
            <a:r>
              <a:rPr lang="he-IL" dirty="0"/>
              <a:t>שלטים דיגיטליים יוצבו בתחנות, ומשתמשי התחבורה הציבורית יוכלו לדעת מן השלט לאן יגיע כל קו, ותוך כמה זמן יגיע האוטובוס בתחנה, תוך שהמידע הנמסר מתעדכן ומתחלף כל הזמן על סמך המידע המתקבל במרכז המידע. המידע גם יסופק חינם ובמהירות לכל דורש באמצעות הטלפון (לרבות במסרונים) והאינטרנט.</a:t>
            </a:r>
            <a:br>
              <a:rPr lang="he-IL" dirty="0"/>
            </a:br>
            <a:r>
              <a:rPr lang="he-IL" dirty="0"/>
              <a:t/>
            </a:r>
            <a:br>
              <a:rPr lang="he-IL" dirty="0"/>
            </a:br>
            <a:r>
              <a:rPr lang="he-IL" dirty="0"/>
              <a:t>חברי הכנסת הגיעו להסכמות עם משרד התחבורה ועם משרד האוצר גם בכל הקשור בעלות החוק. סוכם כי </a:t>
            </a:r>
            <a:r>
              <a:rPr lang="he-IL" dirty="0" err="1"/>
              <a:t>ישאו</a:t>
            </a:r>
            <a:r>
              <a:rPr lang="he-IL" dirty="0"/>
              <a:t> בה במשותף הרשויות המקומיות, משרד התחבורה, ומפעילי השרות, באופן שאת התשתית לשילוט תקים הרשות המקומית, ובעלות השלט עצמו ובהפעלתו </a:t>
            </a:r>
            <a:r>
              <a:rPr lang="he-IL" dirty="0" err="1"/>
              <a:t>ישאו</a:t>
            </a:r>
            <a:r>
              <a:rPr lang="he-IL" dirty="0"/>
              <a:t> משרד התחבורה והמפעילים במשותף.</a:t>
            </a:r>
            <a:br>
              <a:rPr lang="he-IL" dirty="0"/>
            </a:br>
            <a:r>
              <a:rPr lang="he-IL" dirty="0"/>
              <a:t/>
            </a:r>
            <a:br>
              <a:rPr lang="he-IL" dirty="0"/>
            </a:br>
            <a:r>
              <a:rPr lang="he-IL" dirty="0"/>
              <a:t>רשויות שיקדימו להתקין בשטחן שלטים </a:t>
            </a:r>
            <a:r>
              <a:rPr lang="he-IL" dirty="0" err="1"/>
              <a:t>דיגיטיליים</a:t>
            </a:r>
            <a:r>
              <a:rPr lang="he-IL" dirty="0"/>
              <a:t>– יזכו למענק מן המדינה בשנתיים הראשונות </a:t>
            </a:r>
            <a:r>
              <a:rPr lang="he-IL" dirty="0" err="1"/>
              <a:t>לפרוייקט</a:t>
            </a:r>
            <a:r>
              <a:rPr lang="he-IL" dirty="0"/>
              <a:t>. השתתפות המדינה תגדל גם ככל שהרשות חלשה יותר.</a:t>
            </a:r>
            <a:br>
              <a:rPr lang="he-IL" dirty="0"/>
            </a:br>
            <a:r>
              <a:rPr lang="he-IL" dirty="0"/>
              <a:t/>
            </a:r>
            <a:br>
              <a:rPr lang="he-IL" dirty="0"/>
            </a:br>
            <a:r>
              <a:rPr lang="he-IL" dirty="0"/>
              <a:t>תחילת החוק בינואר 2012, ואולם נציגי משרד התחבורה הודיעו כי בפועל כבר הוחל בישום החוק וגם טרם כניסתו לתוקף הוא יבוצע בקצב גובר.</a:t>
            </a:r>
            <a:br>
              <a:rPr lang="he-IL" dirty="0"/>
            </a:br>
            <a:r>
              <a:rPr lang="he-IL" dirty="0"/>
              <a:t/>
            </a:r>
            <a:br>
              <a:rPr lang="he-IL" dirty="0"/>
            </a:br>
            <a:r>
              <a:rPr lang="he-IL" dirty="0"/>
              <a:t>בשלב ראשון יוצבו בשבע השנים הקרובות כ-2000 שלטים דיגיטליים בתחנות בכל רחבי הארץ. עדיפות תחנתן להצבת שלטים בתחנות בהן יש היקף פעילות גדול במיוחד, באזורים שבהם מתקיים מפגש בין רכבות לאוטובוסים, ועל פי קריטריונים נוספים. על פי הערכת משרד התחבורה, בשרות העירוני יותקנו כ – 45% מהשלטים, ובשרות הבינעירוני כ – 55%.</a:t>
            </a:r>
            <a:br>
              <a:rPr lang="he-IL" dirty="0"/>
            </a:br>
            <a:r>
              <a:rPr lang="he-IL" dirty="0"/>
              <a:t/>
            </a:r>
            <a:br>
              <a:rPr lang="he-IL" dirty="0"/>
            </a:br>
            <a:r>
              <a:rPr lang="he-IL" dirty="0"/>
              <a:t>חברי הכנסת הודו לשר התחבורה ישראל כץ על תמיכתו המלאה בחוק ועל שיתוף הפעולה של המשרד, לטובת הציבור כולו, ואמרו כי לחוק השלכות חיוביות נלוות, כמו עידוד השימוש בתחבורה הציבורית אשר יביא להפחתת כלי הרכב הפרטיים בכבישים</a:t>
            </a:r>
            <a:r>
              <a:rPr lang="he-IL" dirty="0" smtClean="0"/>
              <a:t>.</a:t>
            </a:r>
            <a:endParaRPr lang="en-US" dirty="0"/>
          </a:p>
        </p:txBody>
      </p:sp>
    </p:spTree>
    <p:extLst>
      <p:ext uri="{BB962C8B-B14F-4D97-AF65-F5344CB8AC3E}">
        <p14:creationId xmlns:p14="http://schemas.microsoft.com/office/powerpoint/2010/main" xmlns="" val="2842674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3692" y="1295400"/>
            <a:ext cx="8324108"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529" name="Title 1"/>
          <p:cNvSpPr>
            <a:spLocks noGrp="1"/>
          </p:cNvSpPr>
          <p:nvPr>
            <p:ph type="title"/>
          </p:nvPr>
        </p:nvSpPr>
        <p:spPr>
          <a:xfrm>
            <a:off x="468313" y="188913"/>
            <a:ext cx="6846887" cy="1143000"/>
          </a:xfrm>
        </p:spPr>
        <p:txBody>
          <a:bodyPr/>
          <a:lstStyle/>
          <a:p>
            <a:pPr rtl="1" eaLnBrk="1" hangingPunct="1"/>
            <a:r>
              <a:rPr lang="en-US" b="1" dirty="0" err="1" smtClean="0">
                <a:solidFill>
                  <a:srgbClr val="595959"/>
                </a:solidFill>
                <a:latin typeface="Times New Roman" pitchFamily="18" charset="0"/>
                <a:cs typeface="Times New Roman" pitchFamily="18" charset="0"/>
              </a:rPr>
              <a:t>TranzMate</a:t>
            </a:r>
            <a:endParaRPr lang="he-IL" b="1" dirty="0" smtClean="0">
              <a:solidFill>
                <a:srgbClr val="595959"/>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8C870D3D-D820-4F2C-BA0F-E99153B8E1CF}" type="slidenum">
              <a:rPr lang="he-IL"/>
              <a:pPr>
                <a:defRPr/>
              </a:pPr>
              <a:t>4</a:t>
            </a:fld>
            <a:endParaRPr lang="he-IL"/>
          </a:p>
        </p:txBody>
      </p:sp>
      <p:sp>
        <p:nvSpPr>
          <p:cNvPr id="22532" name="TextBox 9"/>
          <p:cNvSpPr txBox="1">
            <a:spLocks noChangeArrowheads="1"/>
          </p:cNvSpPr>
          <p:nvPr/>
        </p:nvSpPr>
        <p:spPr bwMode="auto">
          <a:xfrm>
            <a:off x="-76200" y="1219200"/>
            <a:ext cx="3810000" cy="1384995"/>
          </a:xfrm>
          <a:prstGeom prst="rect">
            <a:avLst/>
          </a:prstGeom>
          <a:solidFill>
            <a:schemeClr val="bg1"/>
          </a:solidFill>
          <a:ln w="9525">
            <a:solidFill>
              <a:schemeClr val="accent1"/>
            </a:solidFill>
            <a:miter lim="800000"/>
            <a:headEnd/>
            <a:tailEnd/>
          </a:ln>
        </p:spPr>
        <p:txBody>
          <a:bodyPr wrap="square">
            <a:spAutoFit/>
          </a:bodyPr>
          <a:lstStyle/>
          <a:p>
            <a:pPr algn="r" rtl="1"/>
            <a:r>
              <a:rPr lang="he-IL" sz="2000" dirty="0"/>
              <a:t>אתר אינטרנט </a:t>
            </a:r>
            <a:r>
              <a:rPr lang="he-IL" sz="2000" b="1" dirty="0"/>
              <a:t>חינם</a:t>
            </a:r>
            <a:r>
              <a:rPr lang="he-IL" sz="2000" dirty="0"/>
              <a:t> המציע:</a:t>
            </a:r>
          </a:p>
          <a:p>
            <a:pPr algn="r" rtl="1">
              <a:buFont typeface="Arial" charset="0"/>
              <a:buChar char="•"/>
            </a:pPr>
            <a:r>
              <a:rPr lang="en-US" sz="1600" dirty="0" smtClean="0"/>
              <a:t>Multi </a:t>
            </a:r>
            <a:r>
              <a:rPr lang="en-US" sz="1600" dirty="0"/>
              <a:t>mode trip plan</a:t>
            </a:r>
          </a:p>
          <a:p>
            <a:pPr algn="r" rtl="1">
              <a:buFont typeface="Arial" charset="0"/>
              <a:buChar char="•"/>
            </a:pPr>
            <a:r>
              <a:rPr lang="he-IL" sz="1600" dirty="0"/>
              <a:t>חלופות שונות לפי העדפות</a:t>
            </a:r>
          </a:p>
          <a:p>
            <a:pPr algn="r" rtl="1">
              <a:buFont typeface="Arial" charset="0"/>
              <a:buChar char="•"/>
            </a:pPr>
            <a:r>
              <a:rPr lang="he-IL" sz="1600" dirty="0"/>
              <a:t>הדפסת מסלול ולוחות זמנים של כל הקווים</a:t>
            </a:r>
          </a:p>
          <a:p>
            <a:pPr algn="r" rtl="1">
              <a:buFont typeface="Arial" charset="0"/>
              <a:buChar char="•"/>
            </a:pPr>
            <a:r>
              <a:rPr lang="he-IL" sz="1600" dirty="0"/>
              <a:t>מיקום תחנות </a:t>
            </a:r>
          </a:p>
        </p:txBody>
      </p:sp>
      <p:pic>
        <p:nvPicPr>
          <p:cNvPr id="22533" name="Picture 10" descr="TranzMate-Logo.png"/>
          <p:cNvPicPr>
            <a:picLocks noChangeAspect="1"/>
          </p:cNvPicPr>
          <p:nvPr/>
        </p:nvPicPr>
        <p:blipFill>
          <a:blip r:embed="rId4" cstate="print">
            <a:extLst>
              <a:ext uri="{28A0092B-C50C-407E-A947-70E740481C1C}">
                <a14:useLocalDpi xmlns:a14="http://schemas.microsoft.com/office/drawing/2010/main" xmlns="" val="0"/>
              </a:ext>
            </a:extLst>
          </a:blip>
          <a:srcRect t="20491" b="34859"/>
          <a:stretch>
            <a:fillRect/>
          </a:stretch>
        </p:blipFill>
        <p:spPr bwMode="auto">
          <a:xfrm>
            <a:off x="-228600" y="233362"/>
            <a:ext cx="2641600" cy="833438"/>
          </a:xfrm>
          <a:prstGeom prst="rect">
            <a:avLst/>
          </a:prstGeom>
          <a:noFill/>
          <a:ln w="9525">
            <a:noFill/>
            <a:miter lim="800000"/>
            <a:headEnd/>
            <a:tailEnd/>
          </a:ln>
        </p:spPr>
      </p:pic>
      <p:sp>
        <p:nvSpPr>
          <p:cNvPr id="2" name="TextBox 1"/>
          <p:cNvSpPr txBox="1"/>
          <p:nvPr/>
        </p:nvSpPr>
        <p:spPr>
          <a:xfrm rot="19622394">
            <a:off x="4468448" y="1723902"/>
            <a:ext cx="3263457" cy="584775"/>
          </a:xfrm>
          <a:prstGeom prst="rect">
            <a:avLst/>
          </a:prstGeom>
          <a:solidFill>
            <a:schemeClr val="bg1"/>
          </a:solidFill>
        </p:spPr>
        <p:txBody>
          <a:bodyPr wrap="none" rtlCol="0">
            <a:spAutoFit/>
          </a:bodyPr>
          <a:lstStyle/>
          <a:p>
            <a:pPr algn="ctr" rtl="1"/>
            <a:r>
              <a:rPr lang="he-IL" sz="1600" dirty="0" smtClean="0"/>
              <a:t>אתר </a:t>
            </a:r>
            <a:r>
              <a:rPr lang="he-IL" sz="1600" dirty="0"/>
              <a:t>הניסוי </a:t>
            </a:r>
            <a:r>
              <a:rPr lang="en-US" sz="1600" dirty="0" err="1"/>
              <a:t>businfo</a:t>
            </a:r>
            <a:r>
              <a:rPr lang="en-US" sz="1600" dirty="0"/>
              <a:t> </a:t>
            </a:r>
            <a:r>
              <a:rPr lang="he-IL" sz="1600" dirty="0"/>
              <a:t> </a:t>
            </a:r>
            <a:r>
              <a:rPr lang="he-IL" sz="1600" dirty="0" smtClean="0"/>
              <a:t>לשעבר</a:t>
            </a:r>
            <a:endParaRPr lang="en-US" sz="1600" dirty="0" smtClean="0"/>
          </a:p>
          <a:p>
            <a:pPr algn="ctr" rtl="1"/>
            <a:r>
              <a:rPr lang="en-US" sz="1600" dirty="0" smtClean="0"/>
              <a:t>Based on OTP- the Open Trip Planner</a:t>
            </a:r>
            <a:endParaRPr lang="he-IL" sz="1600" dirty="0"/>
          </a:p>
        </p:txBody>
      </p:sp>
    </p:spTree>
    <p:extLst>
      <p:ext uri="{BB962C8B-B14F-4D97-AF65-F5344CB8AC3E}">
        <p14:creationId xmlns:p14="http://schemas.microsoft.com/office/powerpoint/2010/main" xmlns="" val="2258813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455862"/>
            <a:ext cx="7696200" cy="4249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0883" name="Text Box 3"/>
          <p:cNvSpPr txBox="1">
            <a:spLocks noChangeArrowheads="1"/>
          </p:cNvSpPr>
          <p:nvPr/>
        </p:nvSpPr>
        <p:spPr bwMode="auto">
          <a:xfrm>
            <a:off x="1676400" y="1408093"/>
            <a:ext cx="5791200" cy="954107"/>
          </a:xfrm>
          <a:prstGeom prst="rect">
            <a:avLst/>
          </a:prstGeom>
          <a:solidFill>
            <a:srgbClr val="1B327A"/>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lnSpc>
                <a:spcPct val="100000"/>
              </a:lnSpc>
              <a:spcBef>
                <a:spcPct val="0"/>
              </a:spcBef>
            </a:pPr>
            <a:endParaRPr lang="en-US" sz="1000" dirty="0">
              <a:solidFill>
                <a:schemeClr val="bg1"/>
              </a:solidFill>
            </a:endParaRPr>
          </a:p>
          <a:p>
            <a:pPr algn="ctr" eaLnBrk="0" hangingPunct="0">
              <a:lnSpc>
                <a:spcPct val="100000"/>
              </a:lnSpc>
              <a:spcBef>
                <a:spcPct val="0"/>
              </a:spcBef>
            </a:pPr>
            <a:r>
              <a:rPr lang="en-US" sz="2000" dirty="0" smtClean="0">
                <a:solidFill>
                  <a:schemeClr val="bg1"/>
                </a:solidFill>
              </a:rPr>
              <a:t>Built </a:t>
            </a:r>
            <a:r>
              <a:rPr lang="en-US" sz="2000" dirty="0">
                <a:solidFill>
                  <a:schemeClr val="bg1"/>
                </a:solidFill>
              </a:rPr>
              <a:t>on the </a:t>
            </a:r>
            <a:r>
              <a:rPr lang="en-US" sz="2000" dirty="0" smtClean="0">
                <a:solidFill>
                  <a:schemeClr val="bg1"/>
                </a:solidFill>
              </a:rPr>
              <a:t>GTFS </a:t>
            </a:r>
            <a:endParaRPr lang="en-US" sz="2000" dirty="0">
              <a:solidFill>
                <a:schemeClr val="bg1"/>
              </a:solidFill>
            </a:endParaRPr>
          </a:p>
          <a:p>
            <a:pPr algn="ctr" eaLnBrk="0" hangingPunct="0">
              <a:lnSpc>
                <a:spcPct val="100000"/>
              </a:lnSpc>
              <a:spcBef>
                <a:spcPct val="0"/>
              </a:spcBef>
            </a:pPr>
            <a:r>
              <a:rPr lang="en-US" sz="1600" dirty="0">
                <a:solidFill>
                  <a:schemeClr val="bg1"/>
                </a:solidFill>
              </a:rPr>
              <a:t>Finds all stops, buses &amp; trains in an area </a:t>
            </a:r>
          </a:p>
          <a:p>
            <a:pPr algn="ctr" eaLnBrk="0" hangingPunct="0">
              <a:lnSpc>
                <a:spcPct val="100000"/>
              </a:lnSpc>
              <a:spcBef>
                <a:spcPct val="0"/>
              </a:spcBef>
            </a:pPr>
            <a:endParaRPr lang="en-US" sz="1000" dirty="0">
              <a:solidFill>
                <a:schemeClr val="bg1"/>
              </a:solidFill>
            </a:endParaRPr>
          </a:p>
        </p:txBody>
      </p:sp>
      <p:sp>
        <p:nvSpPr>
          <p:cNvPr id="2" name="Title 1"/>
          <p:cNvSpPr>
            <a:spLocks noGrp="1"/>
          </p:cNvSpPr>
          <p:nvPr>
            <p:ph type="title"/>
          </p:nvPr>
        </p:nvSpPr>
        <p:spPr/>
        <p:txBody>
          <a:bodyPr>
            <a:normAutofit/>
          </a:bodyPr>
          <a:lstStyle/>
          <a:p>
            <a:r>
              <a:rPr lang="en-US" dirty="0" smtClean="0"/>
              <a:t>Stop &amp; Service Finder</a:t>
            </a:r>
            <a:endParaRPr lang="en-US" dirty="0"/>
          </a:p>
        </p:txBody>
      </p:sp>
    </p:spTree>
    <p:extLst>
      <p:ext uri="{BB962C8B-B14F-4D97-AF65-F5344CB8AC3E}">
        <p14:creationId xmlns:p14="http://schemas.microsoft.com/office/powerpoint/2010/main" xmlns="" val="3932036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29"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117600"/>
            <a:ext cx="6172200" cy="565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9619" name="Text Box 3"/>
          <p:cNvSpPr txBox="1">
            <a:spLocks noChangeArrowheads="1"/>
          </p:cNvSpPr>
          <p:nvPr/>
        </p:nvSpPr>
        <p:spPr bwMode="auto">
          <a:xfrm>
            <a:off x="5867400" y="1529715"/>
            <a:ext cx="3200400" cy="984885"/>
          </a:xfrm>
          <a:prstGeom prst="rect">
            <a:avLst/>
          </a:prstGeom>
          <a:solidFill>
            <a:srgbClr val="1B327A"/>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eaLnBrk="0" hangingPunct="0">
              <a:lnSpc>
                <a:spcPct val="100000"/>
              </a:lnSpc>
              <a:spcBef>
                <a:spcPct val="0"/>
              </a:spcBef>
            </a:pPr>
            <a:endParaRPr lang="en-US" sz="1000" b="1" u="sng" dirty="0">
              <a:solidFill>
                <a:schemeClr val="bg1"/>
              </a:solidFill>
            </a:endParaRPr>
          </a:p>
          <a:p>
            <a:pPr algn="ctr" eaLnBrk="0" hangingPunct="0">
              <a:lnSpc>
                <a:spcPct val="100000"/>
              </a:lnSpc>
              <a:spcBef>
                <a:spcPct val="0"/>
              </a:spcBef>
            </a:pPr>
            <a:r>
              <a:rPr lang="en-US" sz="1600" b="1" dirty="0" smtClean="0">
                <a:solidFill>
                  <a:schemeClr val="bg1"/>
                </a:solidFill>
              </a:rPr>
              <a:t>Sits </a:t>
            </a:r>
            <a:r>
              <a:rPr lang="en-US" sz="1600" b="1" dirty="0">
                <a:solidFill>
                  <a:schemeClr val="bg1"/>
                </a:solidFill>
              </a:rPr>
              <a:t>on Google Transit</a:t>
            </a:r>
            <a:r>
              <a:rPr lang="en-US" sz="1600" dirty="0">
                <a:solidFill>
                  <a:schemeClr val="bg1"/>
                </a:solidFill>
              </a:rPr>
              <a:t> </a:t>
            </a:r>
          </a:p>
          <a:p>
            <a:pPr algn="ctr" eaLnBrk="0" hangingPunct="0">
              <a:lnSpc>
                <a:spcPct val="100000"/>
              </a:lnSpc>
              <a:spcBef>
                <a:spcPct val="0"/>
              </a:spcBef>
            </a:pPr>
            <a:r>
              <a:rPr lang="en-US" sz="1600" dirty="0">
                <a:solidFill>
                  <a:schemeClr val="bg1"/>
                </a:solidFill>
              </a:rPr>
              <a:t>Makes it easy to</a:t>
            </a:r>
          </a:p>
          <a:p>
            <a:pPr algn="ctr" eaLnBrk="0" hangingPunct="0">
              <a:lnSpc>
                <a:spcPct val="100000"/>
              </a:lnSpc>
              <a:spcBef>
                <a:spcPct val="0"/>
              </a:spcBef>
            </a:pPr>
            <a:r>
              <a:rPr lang="en-US" sz="1600" dirty="0">
                <a:solidFill>
                  <a:schemeClr val="bg1"/>
                </a:solidFill>
              </a:rPr>
              <a:t>save links to common </a:t>
            </a:r>
            <a:r>
              <a:rPr lang="en-US" sz="1600" dirty="0" smtClean="0">
                <a:solidFill>
                  <a:schemeClr val="bg1"/>
                </a:solidFill>
              </a:rPr>
              <a:t>trips</a:t>
            </a:r>
            <a:endParaRPr lang="en-US" sz="1600" dirty="0">
              <a:solidFill>
                <a:schemeClr val="bg1"/>
              </a:solidFill>
            </a:endParaRPr>
          </a:p>
        </p:txBody>
      </p:sp>
      <p:sp>
        <p:nvSpPr>
          <p:cNvPr id="2" name="Title 1"/>
          <p:cNvSpPr>
            <a:spLocks noGrp="1"/>
          </p:cNvSpPr>
          <p:nvPr>
            <p:ph type="title"/>
          </p:nvPr>
        </p:nvSpPr>
        <p:spPr>
          <a:xfrm>
            <a:off x="457200" y="274638"/>
            <a:ext cx="7086600" cy="715962"/>
          </a:xfrm>
        </p:spPr>
        <p:txBody>
          <a:bodyPr>
            <a:normAutofit fontScale="90000"/>
          </a:bodyPr>
          <a:lstStyle/>
          <a:p>
            <a:r>
              <a:rPr lang="en-US" dirty="0" err="1" smtClean="0"/>
              <a:t>TransitTrips</a:t>
            </a:r>
            <a:r>
              <a:rPr lang="en-US" dirty="0" smtClean="0"/>
              <a:t> – </a:t>
            </a:r>
            <a:r>
              <a:rPr lang="en-US" dirty="0"/>
              <a:t>T</a:t>
            </a:r>
            <a:r>
              <a:rPr lang="en-US" dirty="0" smtClean="0"/>
              <a:t>rip Organizer </a:t>
            </a:r>
            <a:endParaRPr lang="en-US" dirty="0"/>
          </a:p>
        </p:txBody>
      </p:sp>
    </p:spTree>
    <p:extLst>
      <p:ext uri="{BB962C8B-B14F-4D97-AF65-F5344CB8AC3E}">
        <p14:creationId xmlns:p14="http://schemas.microsoft.com/office/powerpoint/2010/main" xmlns="" val="1312611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4" name="Text Box 8"/>
          <p:cNvSpPr txBox="1">
            <a:spLocks noChangeArrowheads="1"/>
          </p:cNvSpPr>
          <p:nvPr/>
        </p:nvSpPr>
        <p:spPr bwMode="auto">
          <a:xfrm>
            <a:off x="4572000" y="1627187"/>
            <a:ext cx="3886200" cy="2431435"/>
          </a:xfrm>
          <a:prstGeom prst="rect">
            <a:avLst/>
          </a:prstGeom>
          <a:solidFill>
            <a:srgbClr val="1B327A"/>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lnSpc>
                <a:spcPct val="100000"/>
              </a:lnSpc>
              <a:spcBef>
                <a:spcPct val="0"/>
              </a:spcBef>
            </a:pPr>
            <a:endParaRPr lang="en-US" sz="1000" dirty="0">
              <a:solidFill>
                <a:schemeClr val="bg1"/>
              </a:solidFill>
            </a:endParaRPr>
          </a:p>
          <a:p>
            <a:pPr algn="ctr" eaLnBrk="0" hangingPunct="0">
              <a:lnSpc>
                <a:spcPct val="100000"/>
              </a:lnSpc>
              <a:spcBef>
                <a:spcPct val="0"/>
              </a:spcBef>
            </a:pPr>
            <a:r>
              <a:rPr lang="en-US" sz="2000" b="1" dirty="0" smtClean="0">
                <a:solidFill>
                  <a:schemeClr val="bg1"/>
                </a:solidFill>
              </a:rPr>
              <a:t>Free </a:t>
            </a:r>
            <a:r>
              <a:rPr lang="en-US" sz="2000" b="1" dirty="0">
                <a:solidFill>
                  <a:schemeClr val="bg1"/>
                </a:solidFill>
              </a:rPr>
              <a:t>Application for iPhone</a:t>
            </a:r>
            <a:endParaRPr lang="en-US" sz="2000" dirty="0">
              <a:solidFill>
                <a:schemeClr val="bg1"/>
              </a:solidFill>
            </a:endParaRPr>
          </a:p>
          <a:p>
            <a:pPr algn="ctr" eaLnBrk="0" hangingPunct="0">
              <a:lnSpc>
                <a:spcPct val="100000"/>
              </a:lnSpc>
              <a:spcBef>
                <a:spcPct val="0"/>
              </a:spcBef>
            </a:pPr>
            <a:r>
              <a:rPr lang="en-US" sz="1600" dirty="0">
                <a:solidFill>
                  <a:schemeClr val="bg1"/>
                </a:solidFill>
              </a:rPr>
              <a:t>Transit next arrival times</a:t>
            </a:r>
          </a:p>
          <a:p>
            <a:pPr algn="ctr" eaLnBrk="0" hangingPunct="0">
              <a:lnSpc>
                <a:spcPct val="100000"/>
              </a:lnSpc>
              <a:spcBef>
                <a:spcPct val="0"/>
              </a:spcBef>
            </a:pPr>
            <a:endParaRPr lang="en-US" sz="1000" dirty="0">
              <a:solidFill>
                <a:schemeClr val="bg1"/>
              </a:solidFill>
            </a:endParaRPr>
          </a:p>
          <a:p>
            <a:pPr algn="ctr" eaLnBrk="0" hangingPunct="0">
              <a:lnSpc>
                <a:spcPct val="100000"/>
              </a:lnSpc>
              <a:spcBef>
                <a:spcPct val="0"/>
              </a:spcBef>
            </a:pPr>
            <a:r>
              <a:rPr lang="en-US" sz="1600" i="1" dirty="0">
                <a:solidFill>
                  <a:schemeClr val="bg1"/>
                </a:solidFill>
              </a:rPr>
              <a:t>“At first I was just going to scrape the </a:t>
            </a:r>
            <a:r>
              <a:rPr lang="en-US" sz="1600" i="1" dirty="0" err="1">
                <a:solidFill>
                  <a:schemeClr val="bg1"/>
                </a:solidFill>
              </a:rPr>
              <a:t>Trimet</a:t>
            </a:r>
            <a:r>
              <a:rPr lang="en-US" sz="1600" i="1" dirty="0">
                <a:solidFill>
                  <a:schemeClr val="bg1"/>
                </a:solidFill>
              </a:rPr>
              <a:t> site to get the information. But then I came to find out that </a:t>
            </a:r>
            <a:r>
              <a:rPr lang="en-US" sz="1600" i="1" dirty="0" err="1">
                <a:solidFill>
                  <a:schemeClr val="bg1"/>
                </a:solidFill>
              </a:rPr>
              <a:t>Trimet</a:t>
            </a:r>
            <a:r>
              <a:rPr lang="en-US" sz="1600" i="1" dirty="0">
                <a:solidFill>
                  <a:schemeClr val="bg1"/>
                </a:solidFill>
              </a:rPr>
              <a:t> actually has a really nice API to all their tracking information!”</a:t>
            </a:r>
          </a:p>
          <a:p>
            <a:pPr eaLnBrk="0" hangingPunct="0">
              <a:lnSpc>
                <a:spcPct val="100000"/>
              </a:lnSpc>
              <a:spcBef>
                <a:spcPct val="0"/>
              </a:spcBef>
            </a:pPr>
            <a:endParaRPr lang="en-US" sz="1000" i="1" dirty="0">
              <a:solidFill>
                <a:schemeClr val="bg1"/>
              </a:solidFill>
            </a:endParaRPr>
          </a:p>
          <a:p>
            <a:pPr algn="ctr" eaLnBrk="0" hangingPunct="0">
              <a:lnSpc>
                <a:spcPct val="100000"/>
              </a:lnSpc>
              <a:spcBef>
                <a:spcPct val="0"/>
              </a:spcBef>
            </a:pPr>
            <a:r>
              <a:rPr lang="en-US" sz="1200" dirty="0">
                <a:solidFill>
                  <a:schemeClr val="bg1"/>
                </a:solidFill>
              </a:rPr>
              <a:t>Matt King, </a:t>
            </a:r>
            <a:r>
              <a:rPr lang="en-US" sz="1200" dirty="0" err="1">
                <a:solidFill>
                  <a:schemeClr val="bg1"/>
                </a:solidFill>
              </a:rPr>
              <a:t>TriMet</a:t>
            </a:r>
            <a:r>
              <a:rPr lang="en-US" sz="1200" dirty="0">
                <a:solidFill>
                  <a:schemeClr val="bg1"/>
                </a:solidFill>
              </a:rPr>
              <a:t> Rider &amp; Software Developer</a:t>
            </a:r>
          </a:p>
          <a:p>
            <a:pPr algn="ctr" eaLnBrk="0" hangingPunct="0">
              <a:lnSpc>
                <a:spcPct val="100000"/>
              </a:lnSpc>
              <a:spcBef>
                <a:spcPct val="0"/>
              </a:spcBef>
            </a:pPr>
            <a:endParaRPr lang="en-US" sz="1000" dirty="0">
              <a:solidFill>
                <a:schemeClr val="bg1"/>
              </a:solidFill>
            </a:endParaRPr>
          </a:p>
        </p:txBody>
      </p:sp>
      <p:grpSp>
        <p:nvGrpSpPr>
          <p:cNvPr id="173071" name="Group 15"/>
          <p:cNvGrpSpPr>
            <a:grpSpLocks/>
          </p:cNvGrpSpPr>
          <p:nvPr/>
        </p:nvGrpSpPr>
        <p:grpSpPr bwMode="auto">
          <a:xfrm>
            <a:off x="42863" y="1295400"/>
            <a:ext cx="4529137" cy="5486400"/>
            <a:chOff x="96" y="432"/>
            <a:chExt cx="2184" cy="2592"/>
          </a:xfrm>
        </p:grpSpPr>
        <p:pic>
          <p:nvPicPr>
            <p:cNvPr id="173068"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 y="432"/>
              <a:ext cx="2184" cy="2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3070"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8" y="624"/>
              <a:ext cx="641" cy="1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 name="Title 1"/>
          <p:cNvSpPr>
            <a:spLocks noGrp="1"/>
          </p:cNvSpPr>
          <p:nvPr>
            <p:ph type="title"/>
          </p:nvPr>
        </p:nvSpPr>
        <p:spPr>
          <a:xfrm>
            <a:off x="42863" y="274638"/>
            <a:ext cx="7577137" cy="1143000"/>
          </a:xfrm>
        </p:spPr>
        <p:txBody>
          <a:bodyPr>
            <a:noAutofit/>
          </a:bodyPr>
          <a:lstStyle/>
          <a:p>
            <a:r>
              <a:rPr lang="en-US" sz="3200" dirty="0" err="1"/>
              <a:t>TriMet</a:t>
            </a:r>
            <a:r>
              <a:rPr lang="en-US" sz="3200" dirty="0"/>
              <a:t> On My </a:t>
            </a:r>
            <a:r>
              <a:rPr lang="en-US" sz="3200" dirty="0" smtClean="0"/>
              <a:t>iPhone </a:t>
            </a:r>
            <a:r>
              <a:rPr lang="en-US" sz="3200" dirty="0"/>
              <a:t>- next arrival times</a:t>
            </a:r>
          </a:p>
        </p:txBody>
      </p:sp>
    </p:spTree>
    <p:extLst>
      <p:ext uri="{BB962C8B-B14F-4D97-AF65-F5344CB8AC3E}">
        <p14:creationId xmlns:p14="http://schemas.microsoft.com/office/powerpoint/2010/main" xmlns="" val="8811522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2197" t="7423" r="78021" b="8453"/>
          <a:stretch>
            <a:fillRect/>
          </a:stretch>
        </p:blipFill>
        <p:spPr bwMode="auto">
          <a:xfrm>
            <a:off x="1600200" y="900112"/>
            <a:ext cx="1169988"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522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48400" y="3262312"/>
            <a:ext cx="2271713" cy="336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5224"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41700" y="3262312"/>
            <a:ext cx="2243138" cy="336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5219" name="Text Box 3"/>
          <p:cNvSpPr txBox="1">
            <a:spLocks noChangeArrowheads="1"/>
          </p:cNvSpPr>
          <p:nvPr/>
        </p:nvSpPr>
        <p:spPr bwMode="auto">
          <a:xfrm>
            <a:off x="4607328" y="1524000"/>
            <a:ext cx="3657600" cy="1554272"/>
          </a:xfrm>
          <a:prstGeom prst="rect">
            <a:avLst/>
          </a:prstGeom>
          <a:solidFill>
            <a:srgbClr val="1B327A"/>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lnSpc>
                <a:spcPct val="100000"/>
              </a:lnSpc>
              <a:spcBef>
                <a:spcPct val="0"/>
              </a:spcBef>
            </a:pPr>
            <a:endParaRPr lang="en-US" sz="1050" dirty="0">
              <a:solidFill>
                <a:schemeClr val="bg1"/>
              </a:solidFill>
              <a:cs typeface="Arial" charset="0"/>
            </a:endParaRPr>
          </a:p>
          <a:p>
            <a:pPr algn="ctr" eaLnBrk="0" hangingPunct="0">
              <a:lnSpc>
                <a:spcPct val="100000"/>
              </a:lnSpc>
              <a:spcBef>
                <a:spcPct val="0"/>
              </a:spcBef>
            </a:pPr>
            <a:r>
              <a:rPr lang="en-US" dirty="0" smtClean="0">
                <a:solidFill>
                  <a:schemeClr val="bg1"/>
                </a:solidFill>
                <a:cs typeface="Arial" charset="0"/>
              </a:rPr>
              <a:t>Schedules </a:t>
            </a:r>
            <a:r>
              <a:rPr lang="en-US" dirty="0">
                <a:solidFill>
                  <a:schemeClr val="bg1"/>
                </a:solidFill>
                <a:cs typeface="Arial" charset="0"/>
              </a:rPr>
              <a:t>and Map Info for Google Android Devices using GTFS data </a:t>
            </a:r>
          </a:p>
          <a:p>
            <a:pPr algn="l" eaLnBrk="0" hangingPunct="0">
              <a:lnSpc>
                <a:spcPct val="100000"/>
              </a:lnSpc>
              <a:spcBef>
                <a:spcPct val="0"/>
              </a:spcBef>
            </a:pPr>
            <a:endParaRPr lang="en-US" sz="1050" dirty="0">
              <a:solidFill>
                <a:schemeClr val="bg1"/>
              </a:solidFill>
              <a:cs typeface="Arial" charset="0"/>
            </a:endParaRPr>
          </a:p>
          <a:p>
            <a:pPr algn="ctr" eaLnBrk="0" hangingPunct="0">
              <a:lnSpc>
                <a:spcPct val="100000"/>
              </a:lnSpc>
              <a:spcBef>
                <a:spcPct val="0"/>
              </a:spcBef>
            </a:pPr>
            <a:r>
              <a:rPr lang="en-US" sz="1400" dirty="0">
                <a:solidFill>
                  <a:schemeClr val="bg1"/>
                </a:solidFill>
                <a:cs typeface="Arial" charset="0"/>
              </a:rPr>
              <a:t>Developer’s motivation is to encourage more sustainable modes of transport.</a:t>
            </a:r>
          </a:p>
          <a:p>
            <a:pPr algn="l" eaLnBrk="0" hangingPunct="0">
              <a:lnSpc>
                <a:spcPct val="100000"/>
              </a:lnSpc>
              <a:spcBef>
                <a:spcPct val="0"/>
              </a:spcBef>
            </a:pPr>
            <a:endParaRPr lang="en-US" sz="1050" dirty="0">
              <a:solidFill>
                <a:schemeClr val="bg1"/>
              </a:solidFill>
              <a:cs typeface="Arial" charset="0"/>
            </a:endParaRPr>
          </a:p>
        </p:txBody>
      </p:sp>
      <p:pic>
        <p:nvPicPr>
          <p:cNvPr id="265226"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9600" y="3262312"/>
            <a:ext cx="2271713" cy="336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0" y="-19050"/>
            <a:ext cx="7391400" cy="1143000"/>
          </a:xfrm>
        </p:spPr>
        <p:txBody>
          <a:bodyPr>
            <a:noAutofit/>
          </a:bodyPr>
          <a:lstStyle/>
          <a:p>
            <a:r>
              <a:rPr lang="en-US" sz="3200" dirty="0"/>
              <a:t>Tranzit.ca - Schedules and Map </a:t>
            </a:r>
            <a:r>
              <a:rPr lang="en-US" sz="3200" dirty="0" smtClean="0"/>
              <a:t>for Droids</a:t>
            </a:r>
            <a:endParaRPr lang="en-US" sz="3200" dirty="0"/>
          </a:p>
        </p:txBody>
      </p:sp>
    </p:spTree>
    <p:extLst>
      <p:ext uri="{BB962C8B-B14F-4D97-AF65-F5344CB8AC3E}">
        <p14:creationId xmlns:p14="http://schemas.microsoft.com/office/powerpoint/2010/main" xmlns="" val="2450465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19200"/>
            <a:ext cx="3886200" cy="272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510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1812925"/>
            <a:ext cx="3505200" cy="199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511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4267200"/>
            <a:ext cx="38862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511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4724400"/>
            <a:ext cx="1828800"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511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29400" y="4267200"/>
            <a:ext cx="1970088"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5113" name="Text Box 9"/>
          <p:cNvSpPr txBox="1">
            <a:spLocks noChangeArrowheads="1"/>
          </p:cNvSpPr>
          <p:nvPr/>
        </p:nvSpPr>
        <p:spPr bwMode="auto">
          <a:xfrm>
            <a:off x="2057400" y="-31750"/>
            <a:ext cx="4267200" cy="1261884"/>
          </a:xfrm>
          <a:prstGeom prst="rect">
            <a:avLst/>
          </a:prstGeom>
          <a:solidFill>
            <a:srgbClr val="1B327A"/>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eaLnBrk="0" hangingPunct="0">
              <a:lnSpc>
                <a:spcPct val="100000"/>
              </a:lnSpc>
              <a:spcBef>
                <a:spcPct val="0"/>
              </a:spcBef>
            </a:pPr>
            <a:r>
              <a:rPr lang="en-US" sz="2800" b="1" dirty="0" smtClean="0">
                <a:solidFill>
                  <a:schemeClr val="bg1"/>
                </a:solidFill>
              </a:rPr>
              <a:t>Customer </a:t>
            </a:r>
            <a:r>
              <a:rPr lang="en-US" sz="2800" b="1" dirty="0">
                <a:solidFill>
                  <a:schemeClr val="bg1"/>
                </a:solidFill>
              </a:rPr>
              <a:t>Information</a:t>
            </a:r>
          </a:p>
          <a:p>
            <a:pPr algn="ctr" eaLnBrk="0" hangingPunct="0">
              <a:lnSpc>
                <a:spcPct val="100000"/>
              </a:lnSpc>
              <a:spcBef>
                <a:spcPct val="0"/>
              </a:spcBef>
            </a:pPr>
            <a:r>
              <a:rPr lang="en-US" sz="2800" b="1" dirty="0">
                <a:solidFill>
                  <a:schemeClr val="bg1"/>
                </a:solidFill>
              </a:rPr>
              <a:t>at Airport</a:t>
            </a:r>
            <a:r>
              <a:rPr lang="en-US" sz="2800" dirty="0">
                <a:solidFill>
                  <a:schemeClr val="bg1"/>
                </a:solidFill>
              </a:rPr>
              <a:t> </a:t>
            </a:r>
          </a:p>
          <a:p>
            <a:pPr algn="ctr" eaLnBrk="0" hangingPunct="0">
              <a:lnSpc>
                <a:spcPct val="100000"/>
              </a:lnSpc>
              <a:spcBef>
                <a:spcPct val="0"/>
              </a:spcBef>
            </a:pPr>
            <a:r>
              <a:rPr lang="en-US" sz="2000" dirty="0">
                <a:solidFill>
                  <a:schemeClr val="bg1"/>
                </a:solidFill>
              </a:rPr>
              <a:t>Port of Portland’s Use of </a:t>
            </a:r>
            <a:r>
              <a:rPr lang="en-US" sz="2000" dirty="0" smtClean="0">
                <a:solidFill>
                  <a:schemeClr val="bg1"/>
                </a:solidFill>
              </a:rPr>
              <a:t>Data</a:t>
            </a:r>
            <a:endParaRPr lang="en-US" sz="2000" dirty="0">
              <a:solidFill>
                <a:schemeClr val="bg1"/>
              </a:solidFill>
            </a:endParaRPr>
          </a:p>
        </p:txBody>
      </p:sp>
    </p:spTree>
    <p:extLst>
      <p:ext uri="{BB962C8B-B14F-4D97-AF65-F5344CB8AC3E}">
        <p14:creationId xmlns:p14="http://schemas.microsoft.com/office/powerpoint/2010/main" xmlns="" val="1230505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US" b="1" dirty="0"/>
              <a:t>Public transit agency data openness by </a:t>
            </a:r>
            <a:r>
              <a:rPr lang="en-US" b="1" dirty="0" smtClean="0"/>
              <a:t>size</a:t>
            </a:r>
            <a:endParaRPr lang="en-US" dirty="0"/>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0" y="1757853"/>
            <a:ext cx="3846786" cy="4903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3459290" y="1371600"/>
            <a:ext cx="5532310" cy="5514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4743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Autofit/>
          </a:bodyPr>
          <a:lstStyle/>
          <a:p>
            <a:r>
              <a:rPr lang="en-US" sz="3200" dirty="0"/>
              <a:t> Google Transit is </a:t>
            </a:r>
            <a:r>
              <a:rPr lang="en-US" sz="3200" dirty="0" smtClean="0"/>
              <a:t>Available in </a:t>
            </a:r>
            <a:r>
              <a:rPr lang="en-US" sz="3200" dirty="0"/>
              <a:t>448 </a:t>
            </a:r>
            <a:r>
              <a:rPr lang="en-US" sz="3200" dirty="0" smtClean="0"/>
              <a:t>Cities. </a:t>
            </a:r>
            <a:br>
              <a:rPr lang="en-US" sz="3200" dirty="0" smtClean="0"/>
            </a:br>
            <a:r>
              <a:rPr lang="en-US" sz="2400" dirty="0" smtClean="0"/>
              <a:t>In Which </a:t>
            </a:r>
            <a:r>
              <a:rPr lang="en-US" sz="2400" dirty="0"/>
              <a:t>S</a:t>
            </a:r>
            <a:r>
              <a:rPr lang="en-US" sz="2400" dirty="0" smtClean="0"/>
              <a:t>tates and Countries are they?</a:t>
            </a:r>
            <a:endParaRPr lang="en-US" sz="2400" dirty="0"/>
          </a:p>
        </p:txBody>
      </p:sp>
      <p:pic>
        <p:nvPicPr>
          <p:cNvPr id="65539"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a:stretch/>
        </p:blipFill>
        <p:spPr bwMode="auto">
          <a:xfrm>
            <a:off x="616496" y="1752600"/>
            <a:ext cx="8070304" cy="4755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270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Cairo yes, Tel-Aviv no!</a:t>
            </a:r>
            <a:br>
              <a:rPr lang="en-US" dirty="0" smtClean="0">
                <a:solidFill>
                  <a:srgbClr val="FF0000"/>
                </a:solidFill>
              </a:rPr>
            </a:br>
            <a:r>
              <a:rPr lang="en-US" dirty="0" smtClean="0">
                <a:solidFill>
                  <a:srgbClr val="FF0000"/>
                </a:solidFill>
              </a:rPr>
              <a:t>…we are not “on the map”</a:t>
            </a:r>
            <a:endParaRPr lang="en-US" dirty="0">
              <a:solidFill>
                <a:srgbClr val="FF0000"/>
              </a:solidFill>
            </a:endParaRPr>
          </a:p>
        </p:txBody>
      </p:sp>
      <p:pic>
        <p:nvPicPr>
          <p:cNvPr id="66563"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a:stretch/>
        </p:blipFill>
        <p:spPr bwMode="auto">
          <a:xfrm>
            <a:off x="838200" y="2133600"/>
            <a:ext cx="7636683" cy="4560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8101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rtlCol="0">
            <a:normAutofit/>
          </a:bodyPr>
          <a:lstStyle/>
          <a:p>
            <a:pPr rtl="1" fontAlgn="auto">
              <a:spcAft>
                <a:spcPts val="0"/>
              </a:spcAft>
              <a:defRPr/>
            </a:pPr>
            <a:r>
              <a:rPr lang="he-IL" sz="3200" dirty="0">
                <a:latin typeface="+mn-lt"/>
                <a:ea typeface="+mn-ea"/>
                <a:cs typeface="+mn-cs"/>
              </a:rPr>
              <a:t>אפשרויות להשתמש בקוד פתוח וב- </a:t>
            </a:r>
            <a:r>
              <a:rPr lang="en-US" sz="3200" dirty="0">
                <a:latin typeface="+mn-lt"/>
                <a:ea typeface="+mn-ea"/>
                <a:cs typeface="+mn-cs"/>
              </a:rPr>
              <a:t>GTFS  </a:t>
            </a:r>
            <a:r>
              <a:rPr lang="he-IL" sz="3200" dirty="0" smtClean="0">
                <a:latin typeface="+mn-lt"/>
                <a:ea typeface="+mn-ea"/>
                <a:cs typeface="+mn-cs"/>
              </a:rPr>
              <a:t> ע"י משרד התחבורה </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885580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1" fontAlgn="auto">
              <a:spcAft>
                <a:spcPts val="0"/>
              </a:spcAft>
              <a:defRPr/>
            </a:pPr>
            <a:r>
              <a:rPr lang="he-IL" sz="3200" dirty="0" smtClean="0">
                <a:latin typeface="+mn-lt"/>
                <a:ea typeface="+mn-ea"/>
                <a:cs typeface="+mn-cs"/>
              </a:rPr>
              <a:t>עבור כל אופציה</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TextBox 4"/>
          <p:cNvSpPr txBox="1">
            <a:spLocks noChangeArrowheads="1"/>
          </p:cNvSpPr>
          <p:nvPr/>
        </p:nvSpPr>
        <p:spPr bwMode="auto">
          <a:xfrm>
            <a:off x="5181600" y="6019800"/>
            <a:ext cx="33464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buFont typeface="Wingdings" pitchFamily="2" charset="2"/>
              <a:buChar char="v"/>
            </a:pPr>
            <a:r>
              <a:rPr lang="he-IL"/>
              <a:t>כל ההערכות מבוססות על גוש דן</a:t>
            </a:r>
            <a:endParaRPr lang="en-US"/>
          </a:p>
          <a:p>
            <a:pPr algn="r" rtl="1">
              <a:buFont typeface="Wingdings" pitchFamily="2" charset="2"/>
              <a:buChar char="v"/>
            </a:pPr>
            <a:endParaRPr lang="en-US"/>
          </a:p>
        </p:txBody>
      </p:sp>
    </p:spTree>
    <p:extLst>
      <p:ext uri="{BB962C8B-B14F-4D97-AF65-F5344CB8AC3E}">
        <p14:creationId xmlns:p14="http://schemas.microsoft.com/office/powerpoint/2010/main" xmlns="" val="1420063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TM_App_2.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676400"/>
            <a:ext cx="1295400" cy="2545701"/>
          </a:xfrm>
          <a:prstGeom prst="rect">
            <a:avLst/>
          </a:prstGeom>
          <a:noFill/>
          <a:ln w="9525">
            <a:noFill/>
            <a:miter lim="800000"/>
            <a:headEnd/>
            <a:tailEnd/>
          </a:ln>
        </p:spPr>
      </p:pic>
      <p:sp>
        <p:nvSpPr>
          <p:cNvPr id="23554" name="Title 1"/>
          <p:cNvSpPr>
            <a:spLocks noGrp="1"/>
          </p:cNvSpPr>
          <p:nvPr>
            <p:ph type="title"/>
          </p:nvPr>
        </p:nvSpPr>
        <p:spPr>
          <a:xfrm>
            <a:off x="468313" y="188913"/>
            <a:ext cx="8229600" cy="801687"/>
          </a:xfrm>
        </p:spPr>
        <p:txBody>
          <a:bodyPr/>
          <a:lstStyle/>
          <a:p>
            <a:pPr rtl="1"/>
            <a:r>
              <a:rPr lang="en-US" b="1" dirty="0" err="1" smtClean="0">
                <a:solidFill>
                  <a:srgbClr val="595959"/>
                </a:solidFill>
                <a:latin typeface="Times New Roman" pitchFamily="18" charset="0"/>
                <a:cs typeface="Times New Roman" pitchFamily="18" charset="0"/>
              </a:rPr>
              <a:t>TranzMate</a:t>
            </a:r>
            <a:r>
              <a:rPr lang="he-IL" b="1" dirty="0" smtClean="0">
                <a:solidFill>
                  <a:srgbClr val="595959"/>
                </a:solidFill>
                <a:latin typeface="Times New Roman" pitchFamily="18" charset="0"/>
                <a:cs typeface="Times New Roman" pitchFamily="18" charset="0"/>
              </a:rPr>
              <a:t> </a:t>
            </a:r>
            <a:r>
              <a:rPr lang="he-IL" dirty="0"/>
              <a:t>לטלפון </a:t>
            </a:r>
            <a:endParaRPr lang="he-IL" b="1" dirty="0" smtClean="0">
              <a:solidFill>
                <a:srgbClr val="595959"/>
              </a:solidFill>
              <a:latin typeface="Times New Roman" pitchFamily="18" charset="0"/>
              <a:cs typeface="Times New Roman" pitchFamily="18" charset="0"/>
            </a:endParaRPr>
          </a:p>
        </p:txBody>
      </p:sp>
      <p:sp>
        <p:nvSpPr>
          <p:cNvPr id="23555" name="Slide Number Placeholder 3"/>
          <p:cNvSpPr>
            <a:spLocks noGrp="1"/>
          </p:cNvSpPr>
          <p:nvPr>
            <p:ph type="sldNum" sz="quarter" idx="12"/>
          </p:nvPr>
        </p:nvSpPr>
        <p:spPr bwMode="auto">
          <a:xfrm>
            <a:off x="2978150" y="5708650"/>
            <a:ext cx="1798638" cy="4319588"/>
          </a:xfrm>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fld id="{D95B6FD1-AC35-42CE-8FFF-651BB158A0BA}" type="slidenum">
              <a:rPr lang="he-IL"/>
              <a:pPr fontAlgn="base">
                <a:spcBef>
                  <a:spcPct val="0"/>
                </a:spcBef>
                <a:spcAft>
                  <a:spcPct val="0"/>
                </a:spcAft>
                <a:defRPr/>
              </a:pPr>
              <a:t>5</a:t>
            </a:fld>
            <a:endParaRPr lang="he-IL"/>
          </a:p>
        </p:txBody>
      </p:sp>
      <p:sp>
        <p:nvSpPr>
          <p:cNvPr id="23556" name="TextBox 11"/>
          <p:cNvSpPr txBox="1">
            <a:spLocks noChangeArrowheads="1"/>
          </p:cNvSpPr>
          <p:nvPr/>
        </p:nvSpPr>
        <p:spPr bwMode="auto">
          <a:xfrm>
            <a:off x="5410200" y="4509509"/>
            <a:ext cx="3657600" cy="2062103"/>
          </a:xfrm>
          <a:prstGeom prst="rect">
            <a:avLst/>
          </a:prstGeom>
          <a:noFill/>
          <a:ln w="9525">
            <a:noFill/>
            <a:miter lim="800000"/>
            <a:headEnd/>
            <a:tailEnd/>
          </a:ln>
        </p:spPr>
        <p:txBody>
          <a:bodyPr wrap="square">
            <a:spAutoFit/>
          </a:bodyPr>
          <a:lstStyle/>
          <a:p>
            <a:pPr marL="285750" indent="-285750" algn="r" rtl="1">
              <a:buFont typeface="Arial" pitchFamily="34" charset="0"/>
              <a:buChar char="•"/>
            </a:pPr>
            <a:r>
              <a:rPr lang="he-IL" sz="1600" dirty="0"/>
              <a:t>התחל מסלול ממיקום </a:t>
            </a:r>
            <a:r>
              <a:rPr lang="he-IL" sz="1600" dirty="0" smtClean="0"/>
              <a:t>נוכחי</a:t>
            </a:r>
            <a:endParaRPr lang="en-US" sz="1600" dirty="0" smtClean="0"/>
          </a:p>
          <a:p>
            <a:pPr marL="285750" indent="-285750" algn="r" rtl="1">
              <a:buFont typeface="Arial" pitchFamily="34" charset="0"/>
              <a:buChar char="•"/>
            </a:pPr>
            <a:r>
              <a:rPr lang="he-IL" sz="1600" dirty="0"/>
              <a:t>חיפוש יעד והעדפות</a:t>
            </a:r>
          </a:p>
          <a:p>
            <a:pPr marL="285750" indent="-285750" algn="r" rtl="1">
              <a:buFont typeface="Arial" pitchFamily="34" charset="0"/>
              <a:buChar char="•"/>
            </a:pPr>
            <a:r>
              <a:rPr lang="he-IL" sz="1600" dirty="0"/>
              <a:t>קבלת מספר אפשרויות לבחירה</a:t>
            </a:r>
          </a:p>
          <a:p>
            <a:pPr marL="285750" indent="-285750" algn="r" rtl="1">
              <a:buFont typeface="Arial" pitchFamily="34" charset="0"/>
              <a:buChar char="•"/>
            </a:pPr>
            <a:r>
              <a:rPr lang="he-IL" sz="1600" dirty="0"/>
              <a:t>פירוט מלא של המסלול הנבחר</a:t>
            </a:r>
          </a:p>
          <a:p>
            <a:pPr marL="285750" indent="-285750" algn="r" rtl="1">
              <a:buFont typeface="Arial" pitchFamily="34" charset="0"/>
              <a:buChar char="•"/>
            </a:pPr>
            <a:r>
              <a:rPr lang="he-IL" sz="1600" dirty="0"/>
              <a:t>ליווי מלא לאורך הדרך</a:t>
            </a:r>
          </a:p>
          <a:p>
            <a:pPr marL="285750" indent="-285750" algn="r" rtl="1">
              <a:buFont typeface="Arial" pitchFamily="34" charset="0"/>
              <a:buChar char="•"/>
            </a:pPr>
            <a:r>
              <a:rPr lang="he-IL" sz="1600" dirty="0"/>
              <a:t>התראות קוליות לאורך </a:t>
            </a:r>
            <a:r>
              <a:rPr lang="he-IL" sz="1600" dirty="0" smtClean="0"/>
              <a:t>הדרך</a:t>
            </a:r>
            <a:endParaRPr lang="en-US" sz="1600" dirty="0" smtClean="0"/>
          </a:p>
          <a:p>
            <a:pPr marL="285750" indent="-285750" algn="r" rtl="1">
              <a:buFont typeface="Arial" pitchFamily="34" charset="0"/>
              <a:buChar char="•"/>
            </a:pPr>
            <a:r>
              <a:rPr lang="he-IL" sz="1600" dirty="0"/>
              <a:t>דיווחים בזמן </a:t>
            </a:r>
            <a:r>
              <a:rPr lang="he-IL" sz="1600" dirty="0" err="1"/>
              <a:t>אמיתי</a:t>
            </a:r>
            <a:r>
              <a:rPr lang="he-IL" sz="1600" dirty="0"/>
              <a:t> של הנוסעים</a:t>
            </a:r>
          </a:p>
          <a:p>
            <a:pPr marL="285750" indent="-285750" algn="r" rtl="1">
              <a:buFont typeface="Arial" pitchFamily="34" charset="0"/>
              <a:buChar char="•"/>
            </a:pPr>
            <a:r>
              <a:rPr lang="he-IL" sz="1600" dirty="0"/>
              <a:t>התאמה אישית וקשר עם נוסעים </a:t>
            </a:r>
            <a:r>
              <a:rPr lang="he-IL" sz="1600" dirty="0" smtClean="0"/>
              <a:t>אחרים</a:t>
            </a:r>
            <a:endParaRPr lang="he-IL" sz="1600" dirty="0"/>
          </a:p>
        </p:txBody>
      </p:sp>
      <p:pic>
        <p:nvPicPr>
          <p:cNvPr id="23557" name="Picture 13" descr="TranzMate-Logo.png"/>
          <p:cNvPicPr>
            <a:picLocks noChangeAspect="1"/>
          </p:cNvPicPr>
          <p:nvPr/>
        </p:nvPicPr>
        <p:blipFill>
          <a:blip r:embed="rId4" cstate="print">
            <a:extLst>
              <a:ext uri="{28A0092B-C50C-407E-A947-70E740481C1C}">
                <a14:useLocalDpi xmlns:a14="http://schemas.microsoft.com/office/drawing/2010/main" xmlns="" val="0"/>
              </a:ext>
            </a:extLst>
          </a:blip>
          <a:srcRect t="20491" b="34859"/>
          <a:stretch>
            <a:fillRect/>
          </a:stretch>
        </p:blipFill>
        <p:spPr bwMode="auto">
          <a:xfrm>
            <a:off x="0" y="157162"/>
            <a:ext cx="2641600" cy="833438"/>
          </a:xfrm>
          <a:prstGeom prst="rect">
            <a:avLst/>
          </a:prstGeom>
          <a:noFill/>
          <a:ln w="9525">
            <a:noFill/>
            <a:miter lim="800000"/>
            <a:headEnd/>
            <a:tailEnd/>
          </a:ln>
        </p:spPr>
      </p:pic>
      <p:sp>
        <p:nvSpPr>
          <p:cNvPr id="23558" name="TextBox 14"/>
          <p:cNvSpPr txBox="1">
            <a:spLocks noChangeArrowheads="1"/>
          </p:cNvSpPr>
          <p:nvPr/>
        </p:nvSpPr>
        <p:spPr bwMode="auto">
          <a:xfrm>
            <a:off x="5638800" y="1688805"/>
            <a:ext cx="3401903" cy="2215991"/>
          </a:xfrm>
          <a:prstGeom prst="rect">
            <a:avLst/>
          </a:prstGeom>
          <a:noFill/>
          <a:ln w="9525">
            <a:noFill/>
            <a:miter lim="800000"/>
            <a:headEnd/>
            <a:tailEnd/>
          </a:ln>
        </p:spPr>
        <p:txBody>
          <a:bodyPr wrap="square">
            <a:spAutoFit/>
          </a:bodyPr>
          <a:lstStyle/>
          <a:p>
            <a:pPr algn="r" rtl="1"/>
            <a:r>
              <a:rPr lang="he-IL" sz="2400" dirty="0" err="1"/>
              <a:t>אפליקצית</a:t>
            </a:r>
            <a:r>
              <a:rPr lang="he-IL" sz="2400" dirty="0"/>
              <a:t> </a:t>
            </a:r>
            <a:r>
              <a:rPr lang="he-IL" sz="2400" b="1" dirty="0"/>
              <a:t>חינם</a:t>
            </a:r>
            <a:r>
              <a:rPr lang="he-IL" sz="2400" dirty="0"/>
              <a:t> לטלפון חכם מבוססת מיקום </a:t>
            </a:r>
            <a:r>
              <a:rPr lang="en-US" sz="2400" dirty="0"/>
              <a:t>GPS</a:t>
            </a:r>
            <a:r>
              <a:rPr lang="he-IL" sz="2400" dirty="0"/>
              <a:t> :</a:t>
            </a:r>
          </a:p>
          <a:p>
            <a:pPr algn="r" rtl="1">
              <a:buFont typeface="Arial" charset="0"/>
              <a:buChar char="•"/>
            </a:pPr>
            <a:r>
              <a:rPr lang="en-US" dirty="0"/>
              <a:t> - Multi mode trip plan </a:t>
            </a:r>
            <a:r>
              <a:rPr lang="he-IL" dirty="0"/>
              <a:t>בחירת חלופות מסלול שונות לפי העדפות</a:t>
            </a:r>
          </a:p>
          <a:p>
            <a:pPr algn="r" rtl="1">
              <a:buFont typeface="Arial" charset="0"/>
              <a:buChar char="•"/>
            </a:pPr>
            <a:r>
              <a:rPr lang="he-IL" dirty="0"/>
              <a:t> מיקום תחנות </a:t>
            </a:r>
            <a:r>
              <a:rPr lang="he-IL" dirty="0" smtClean="0"/>
              <a:t>ולוחות </a:t>
            </a:r>
            <a:r>
              <a:rPr lang="he-IL" dirty="0"/>
              <a:t>זמנים של כל הקווים</a:t>
            </a:r>
          </a:p>
          <a:p>
            <a:pPr algn="r" rtl="1"/>
            <a:endParaRPr lang="he-IL" dirty="0">
              <a:latin typeface="Tw Cen MT"/>
              <a:cs typeface="Levenim MT" pitchFamily="2" charset="-79"/>
            </a:endParaRPr>
          </a:p>
        </p:txBody>
      </p:sp>
      <p:pic>
        <p:nvPicPr>
          <p:cNvPr id="8" name="Picture 12" descr="TM_App_4.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7800" y="1676400"/>
            <a:ext cx="1295400" cy="2545701"/>
          </a:xfrm>
          <a:prstGeom prst="rect">
            <a:avLst/>
          </a:prstGeom>
          <a:noFill/>
          <a:ln w="9525">
            <a:noFill/>
            <a:miter lim="800000"/>
            <a:headEnd/>
            <a:tailEnd/>
          </a:ln>
        </p:spPr>
      </p:pic>
      <p:pic>
        <p:nvPicPr>
          <p:cNvPr id="9" name="Picture 6" descr="TM_App_5.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19400" y="1676400"/>
            <a:ext cx="1295400" cy="2545701"/>
          </a:xfrm>
          <a:prstGeom prst="rect">
            <a:avLst/>
          </a:prstGeom>
          <a:noFill/>
          <a:ln w="9525">
            <a:noFill/>
            <a:miter lim="800000"/>
            <a:headEnd/>
            <a:tailEnd/>
          </a:ln>
        </p:spPr>
      </p:pic>
      <p:pic>
        <p:nvPicPr>
          <p:cNvPr id="10" name="Picture 7" descr="TM_App_6.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91001" y="1676400"/>
            <a:ext cx="1295400" cy="2545701"/>
          </a:xfrm>
          <a:prstGeom prst="rect">
            <a:avLst/>
          </a:prstGeom>
          <a:noFill/>
          <a:ln w="9525">
            <a:noFill/>
            <a:miter lim="800000"/>
            <a:headEnd/>
            <a:tailEnd/>
          </a:ln>
        </p:spPr>
      </p:pic>
      <p:pic>
        <p:nvPicPr>
          <p:cNvPr id="11" name="Picture 10" descr="TM_App_7.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200" y="4267201"/>
            <a:ext cx="1295400" cy="2545701"/>
          </a:xfrm>
          <a:prstGeom prst="rect">
            <a:avLst/>
          </a:prstGeom>
          <a:noFill/>
          <a:ln w="9525">
            <a:noFill/>
            <a:miter lim="800000"/>
            <a:headEnd/>
            <a:tailEnd/>
          </a:ln>
        </p:spPr>
      </p:pic>
      <p:pic>
        <p:nvPicPr>
          <p:cNvPr id="12" name="Picture 12" descr="TM_App_8.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47800" y="4267201"/>
            <a:ext cx="1295400" cy="2546721"/>
          </a:xfrm>
          <a:prstGeom prst="rect">
            <a:avLst/>
          </a:prstGeom>
          <a:noFill/>
          <a:ln w="9525">
            <a:noFill/>
            <a:miter lim="800000"/>
            <a:headEnd/>
            <a:tailEnd/>
          </a:ln>
        </p:spPr>
      </p:pic>
      <p:pic>
        <p:nvPicPr>
          <p:cNvPr id="13" name="Picture 8" descr="TM_App_9.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819400" y="4267201"/>
            <a:ext cx="1295400" cy="2546721"/>
          </a:xfrm>
          <a:prstGeom prst="rect">
            <a:avLst/>
          </a:prstGeom>
          <a:noFill/>
          <a:ln w="9525">
            <a:noFill/>
            <a:miter lim="800000"/>
            <a:headEnd/>
            <a:tailEnd/>
          </a:ln>
        </p:spPr>
      </p:pic>
      <p:pic>
        <p:nvPicPr>
          <p:cNvPr id="14" name="Picture 11" descr="TM_App_3.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191001" y="4267201"/>
            <a:ext cx="1294881" cy="2545701"/>
          </a:xfrm>
          <a:prstGeom prst="rect">
            <a:avLst/>
          </a:prstGeom>
          <a:noFill/>
          <a:ln w="9525">
            <a:noFill/>
            <a:miter lim="800000"/>
            <a:headEnd/>
            <a:tailEnd/>
          </a:ln>
        </p:spPr>
      </p:pic>
    </p:spTree>
    <p:extLst>
      <p:ext uri="{BB962C8B-B14F-4D97-AF65-F5344CB8AC3E}">
        <p14:creationId xmlns:p14="http://schemas.microsoft.com/office/powerpoint/2010/main" xmlns="" val="22910024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010400" cy="944563"/>
          </a:xfrm>
        </p:spPr>
        <p:txBody>
          <a:bodyPr rtlCol="0">
            <a:normAutofit fontScale="90000"/>
          </a:bodyPr>
          <a:lstStyle/>
          <a:p>
            <a:pPr rtl="1" fontAlgn="auto">
              <a:spcAft>
                <a:spcPts val="0"/>
              </a:spcAft>
              <a:defRPr/>
            </a:pPr>
            <a:r>
              <a:rPr lang="en-US" sz="2800" dirty="0" smtClean="0">
                <a:latin typeface="+mn-lt"/>
                <a:ea typeface="+mn-ea"/>
                <a:cs typeface="+mn-cs"/>
              </a:rPr>
              <a:t>GTFS</a:t>
            </a:r>
            <a:r>
              <a:rPr lang="he-IL" sz="2800" dirty="0" smtClean="0">
                <a:latin typeface="+mn-lt"/>
                <a:ea typeface="+mn-ea"/>
                <a:cs typeface="+mn-cs"/>
              </a:rPr>
              <a:t> ו-</a:t>
            </a:r>
            <a:r>
              <a:rPr lang="en-US" sz="2800" dirty="0" smtClean="0">
                <a:latin typeface="+mn-lt"/>
                <a:ea typeface="+mn-ea"/>
                <a:cs typeface="+mn-cs"/>
              </a:rPr>
              <a:t>OTP </a:t>
            </a:r>
            <a:r>
              <a:rPr lang="he-IL" sz="2800" dirty="0" smtClean="0">
                <a:latin typeface="+mn-lt"/>
                <a:ea typeface="+mn-ea"/>
                <a:cs typeface="+mn-cs"/>
              </a:rPr>
              <a:t> </a:t>
            </a:r>
            <a:r>
              <a:rPr lang="en-US" sz="2800" dirty="0" smtClean="0">
                <a:latin typeface="+mn-lt"/>
                <a:ea typeface="+mn-ea"/>
                <a:cs typeface="+mn-cs"/>
              </a:rPr>
              <a:t>(</a:t>
            </a:r>
            <a:r>
              <a:rPr lang="en-US" sz="2800" dirty="0" smtClean="0"/>
              <a:t>Open-Trip-Planner)</a:t>
            </a:r>
            <a:r>
              <a:rPr lang="he-IL" sz="2800" dirty="0" smtClean="0">
                <a:latin typeface="+mn-lt"/>
                <a:ea typeface="+mn-ea"/>
                <a:cs typeface="+mn-cs"/>
              </a:rPr>
              <a:t> לשימוש פנימי של משרד התחבורה</a:t>
            </a:r>
            <a:endParaRPr lang="en-US" sz="4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3019957957"/>
              </p:ext>
            </p:extLst>
          </p:nvPr>
        </p:nvGraphicFramePr>
        <p:xfrm>
          <a:off x="38100" y="1066800"/>
          <a:ext cx="8991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609600" y="5486400"/>
            <a:ext cx="6324599" cy="1219200"/>
          </a:xfrm>
        </p:spPr>
        <p:txBody>
          <a:bodyPr rtlCol="0">
            <a:normAutofit fontScale="77500" lnSpcReduction="20000"/>
          </a:bodyPr>
          <a:lstStyle/>
          <a:p>
            <a:pPr algn="r" rtl="1" fontAlgn="auto">
              <a:spcAft>
                <a:spcPts val="0"/>
              </a:spcAft>
              <a:defRPr/>
            </a:pPr>
            <a:r>
              <a:rPr lang="he-IL" sz="3200" dirty="0" smtClean="0"/>
              <a:t>סך </a:t>
            </a:r>
            <a:r>
              <a:rPr lang="he-IL" sz="3200" dirty="0" err="1" smtClean="0"/>
              <a:t>הכל</a:t>
            </a:r>
            <a:r>
              <a:rPr lang="he-IL" dirty="0" smtClean="0"/>
              <a:t> </a:t>
            </a:r>
          </a:p>
          <a:p>
            <a:pPr lvl="1" algn="r" rtl="1" fontAlgn="auto">
              <a:spcAft>
                <a:spcPts val="0"/>
              </a:spcAft>
              <a:defRPr/>
            </a:pPr>
            <a:r>
              <a:rPr lang="en-US" dirty="0" smtClean="0"/>
              <a:t> </a:t>
            </a:r>
            <a:r>
              <a:rPr lang="he-IL" sz="2800" dirty="0" smtClean="0"/>
              <a:t>עלויות:</a:t>
            </a:r>
            <a:r>
              <a:rPr lang="he-IL" dirty="0" smtClean="0"/>
              <a:t> </a:t>
            </a:r>
            <a:r>
              <a:rPr lang="en-US" sz="2800" dirty="0" smtClean="0"/>
              <a:t>~ $ 75 - $ 175K </a:t>
            </a:r>
            <a:r>
              <a:rPr lang="he-IL" sz="2800" dirty="0" smtClean="0"/>
              <a:t>פעם אחת + </a:t>
            </a:r>
            <a:r>
              <a:rPr lang="en-US" sz="2800" dirty="0" smtClean="0"/>
              <a:t>~$60K </a:t>
            </a:r>
            <a:r>
              <a:rPr lang="he-IL" sz="2800" dirty="0" smtClean="0"/>
              <a:t>בשנה</a:t>
            </a:r>
            <a:r>
              <a:rPr lang="he-IL" dirty="0" smtClean="0"/>
              <a:t> </a:t>
            </a:r>
          </a:p>
          <a:p>
            <a:pPr lvl="1" algn="r" rtl="1" fontAlgn="auto">
              <a:spcAft>
                <a:spcPts val="0"/>
              </a:spcAft>
              <a:defRPr/>
            </a:pPr>
            <a:r>
              <a:rPr lang="en-US" dirty="0" smtClean="0"/>
              <a:t> </a:t>
            </a:r>
            <a:r>
              <a:rPr lang="he-IL" sz="2800" dirty="0" smtClean="0"/>
              <a:t>לו"ז:</a:t>
            </a:r>
            <a:r>
              <a:rPr lang="he-IL" dirty="0" smtClean="0"/>
              <a:t> </a:t>
            </a:r>
            <a:r>
              <a:rPr lang="he-IL" sz="2800" dirty="0" smtClean="0"/>
              <a:t>3-4 </a:t>
            </a:r>
            <a:r>
              <a:rPr lang="en-US" sz="2800" dirty="0" smtClean="0"/>
              <a:t> </a:t>
            </a:r>
            <a:r>
              <a:rPr lang="he-IL" sz="2800" dirty="0" smtClean="0"/>
              <a:t>חודשים</a:t>
            </a:r>
            <a:r>
              <a:rPr lang="he-IL" dirty="0" smtClean="0"/>
              <a:t> </a:t>
            </a:r>
          </a:p>
        </p:txBody>
      </p:sp>
      <p:sp>
        <p:nvSpPr>
          <p:cNvPr id="6" name="TextBox 5"/>
          <p:cNvSpPr txBox="1"/>
          <p:nvPr/>
        </p:nvSpPr>
        <p:spPr>
          <a:xfrm>
            <a:off x="1295400" y="1686580"/>
            <a:ext cx="500100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he-IL" sz="2800" dirty="0"/>
              <a:t>משרד התחבורה</a:t>
            </a:r>
            <a:endParaRPr lang="en-US" sz="2800" dirty="0"/>
          </a:p>
        </p:txBody>
      </p:sp>
    </p:spTree>
    <p:extLst>
      <p:ext uri="{BB962C8B-B14F-4D97-AF65-F5344CB8AC3E}">
        <p14:creationId xmlns:p14="http://schemas.microsoft.com/office/powerpoint/2010/main" xmlns="" val="121450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010400" cy="944563"/>
          </a:xfrm>
        </p:spPr>
        <p:txBody>
          <a:bodyPr rtlCol="0">
            <a:normAutofit fontScale="90000"/>
          </a:bodyPr>
          <a:lstStyle/>
          <a:p>
            <a:pPr rtl="1" fontAlgn="auto">
              <a:spcAft>
                <a:spcPts val="0"/>
              </a:spcAft>
              <a:defRPr/>
            </a:pPr>
            <a:r>
              <a:rPr lang="en-US" sz="2800" dirty="0" smtClean="0">
                <a:latin typeface="+mn-lt"/>
                <a:ea typeface="+mn-ea"/>
                <a:cs typeface="+mn-cs"/>
              </a:rPr>
              <a:t>GTFS</a:t>
            </a:r>
            <a:r>
              <a:rPr lang="he-IL" sz="2800" dirty="0" smtClean="0">
                <a:latin typeface="+mn-lt"/>
                <a:ea typeface="+mn-ea"/>
                <a:cs typeface="+mn-cs"/>
              </a:rPr>
              <a:t> ו-</a:t>
            </a:r>
            <a:r>
              <a:rPr lang="en-US" sz="2800" dirty="0" smtClean="0">
                <a:latin typeface="+mn-lt"/>
                <a:ea typeface="+mn-ea"/>
                <a:cs typeface="+mn-cs"/>
              </a:rPr>
              <a:t>OTP </a:t>
            </a:r>
            <a:r>
              <a:rPr lang="he-IL" sz="2800" dirty="0" smtClean="0">
                <a:latin typeface="+mn-lt"/>
                <a:ea typeface="+mn-ea"/>
                <a:cs typeface="+mn-cs"/>
              </a:rPr>
              <a:t> </a:t>
            </a:r>
            <a:r>
              <a:rPr lang="en-US" sz="2800" dirty="0" smtClean="0">
                <a:latin typeface="+mn-lt"/>
                <a:ea typeface="+mn-ea"/>
                <a:cs typeface="+mn-cs"/>
              </a:rPr>
              <a:t>(</a:t>
            </a:r>
            <a:r>
              <a:rPr lang="en-US" sz="2800" dirty="0" smtClean="0"/>
              <a:t>Open-Trip-Planner)</a:t>
            </a:r>
            <a:r>
              <a:rPr lang="he-IL" sz="2800" dirty="0" smtClean="0">
                <a:latin typeface="+mn-lt"/>
                <a:ea typeface="+mn-ea"/>
                <a:cs typeface="+mn-cs"/>
              </a:rPr>
              <a:t> לשימוש פנימי של משרד התחבורה</a:t>
            </a:r>
            <a:endParaRPr lang="en-US" sz="4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475599812"/>
              </p:ext>
            </p:extLst>
          </p:nvPr>
        </p:nvGraphicFramePr>
        <p:xfrm>
          <a:off x="38100" y="1066800"/>
          <a:ext cx="8991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609600" y="5486400"/>
            <a:ext cx="6324599" cy="1219200"/>
          </a:xfrm>
        </p:spPr>
        <p:txBody>
          <a:bodyPr rtlCol="0">
            <a:normAutofit fontScale="77500" lnSpcReduction="20000"/>
          </a:bodyPr>
          <a:lstStyle/>
          <a:p>
            <a:pPr algn="r" rtl="1" fontAlgn="auto">
              <a:spcAft>
                <a:spcPts val="0"/>
              </a:spcAft>
              <a:defRPr/>
            </a:pPr>
            <a:r>
              <a:rPr lang="he-IL" sz="3200" dirty="0" smtClean="0"/>
              <a:t>סך </a:t>
            </a:r>
            <a:r>
              <a:rPr lang="he-IL" sz="3200" dirty="0" err="1" smtClean="0"/>
              <a:t>הכל</a:t>
            </a:r>
            <a:r>
              <a:rPr lang="he-IL" dirty="0" smtClean="0"/>
              <a:t> </a:t>
            </a:r>
          </a:p>
          <a:p>
            <a:pPr lvl="1" algn="r" rtl="1" fontAlgn="auto">
              <a:spcAft>
                <a:spcPts val="0"/>
              </a:spcAft>
              <a:defRPr/>
            </a:pPr>
            <a:r>
              <a:rPr lang="en-US" dirty="0" smtClean="0"/>
              <a:t> </a:t>
            </a:r>
            <a:r>
              <a:rPr lang="he-IL" sz="2800" dirty="0" smtClean="0"/>
              <a:t>עלויות:</a:t>
            </a:r>
            <a:r>
              <a:rPr lang="he-IL" dirty="0" smtClean="0"/>
              <a:t> </a:t>
            </a:r>
            <a:r>
              <a:rPr lang="en-US" sz="2800" dirty="0" smtClean="0"/>
              <a:t>~ $ 75 - $ 175K </a:t>
            </a:r>
            <a:r>
              <a:rPr lang="he-IL" sz="2800" dirty="0" smtClean="0"/>
              <a:t>פעם אחת + </a:t>
            </a:r>
            <a:r>
              <a:rPr lang="en-US" sz="2800" dirty="0" smtClean="0"/>
              <a:t>~$60K </a:t>
            </a:r>
            <a:r>
              <a:rPr lang="he-IL" sz="2800" dirty="0" smtClean="0"/>
              <a:t>בשנה</a:t>
            </a:r>
            <a:r>
              <a:rPr lang="he-IL" dirty="0" smtClean="0"/>
              <a:t> </a:t>
            </a:r>
          </a:p>
          <a:p>
            <a:pPr lvl="1" algn="r" rtl="1" fontAlgn="auto">
              <a:spcAft>
                <a:spcPts val="0"/>
              </a:spcAft>
              <a:defRPr/>
            </a:pPr>
            <a:r>
              <a:rPr lang="en-US" dirty="0" smtClean="0"/>
              <a:t> </a:t>
            </a:r>
            <a:r>
              <a:rPr lang="he-IL" sz="2800" dirty="0" smtClean="0"/>
              <a:t>לו"ז:</a:t>
            </a:r>
            <a:r>
              <a:rPr lang="he-IL" dirty="0" smtClean="0"/>
              <a:t> </a:t>
            </a:r>
            <a:r>
              <a:rPr lang="he-IL" sz="2800" dirty="0" smtClean="0"/>
              <a:t>3-4 </a:t>
            </a:r>
            <a:r>
              <a:rPr lang="en-US" sz="2800" dirty="0" smtClean="0"/>
              <a:t> </a:t>
            </a:r>
            <a:r>
              <a:rPr lang="he-IL" sz="2800" dirty="0" smtClean="0"/>
              <a:t>חודשים</a:t>
            </a:r>
            <a:r>
              <a:rPr lang="he-IL" dirty="0" smtClean="0"/>
              <a:t> </a:t>
            </a:r>
          </a:p>
        </p:txBody>
      </p:sp>
      <p:sp>
        <p:nvSpPr>
          <p:cNvPr id="6" name="TextBox 5"/>
          <p:cNvSpPr txBox="1"/>
          <p:nvPr/>
        </p:nvSpPr>
        <p:spPr>
          <a:xfrm>
            <a:off x="1295400" y="1686580"/>
            <a:ext cx="500100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he-IL" sz="2800" dirty="0"/>
              <a:t>משרד התחבורה</a:t>
            </a:r>
            <a:endParaRPr lang="en-US" sz="2800" dirty="0"/>
          </a:p>
        </p:txBody>
      </p:sp>
      <p:grpSp>
        <p:nvGrpSpPr>
          <p:cNvPr id="7" name="Group 6"/>
          <p:cNvGrpSpPr/>
          <p:nvPr/>
        </p:nvGrpSpPr>
        <p:grpSpPr>
          <a:xfrm>
            <a:off x="7086600" y="4618216"/>
            <a:ext cx="2057400" cy="2163584"/>
            <a:chOff x="7260014" y="2560320"/>
            <a:chExt cx="1727634" cy="1706880"/>
          </a:xfrm>
          <a:scene3d>
            <a:camera prst="orthographicFront"/>
            <a:lightRig rig="flat" dir="t"/>
          </a:scene3d>
        </p:grpSpPr>
        <p:sp>
          <p:nvSpPr>
            <p:cNvPr id="8" name="Rounded Rectangle 7"/>
            <p:cNvSpPr/>
            <p:nvPr/>
          </p:nvSpPr>
          <p:spPr>
            <a:xfrm>
              <a:off x="7260014" y="2560320"/>
              <a:ext cx="1727634" cy="1706880"/>
            </a:xfrm>
            <a:prstGeom prst="roundRect">
              <a:avLst/>
            </a:prstGeom>
            <a:sp3d prstMaterial="plastic">
              <a:bevelT w="120900" h="88900"/>
              <a:bevelB w="88900" h="31750" prst="angle"/>
            </a:sp3d>
          </p:spPr>
          <p:style>
            <a:lnRef idx="0">
              <a:schemeClr val="accent4"/>
            </a:lnRef>
            <a:fillRef idx="3">
              <a:schemeClr val="accent4"/>
            </a:fillRef>
            <a:effectRef idx="3">
              <a:schemeClr val="accent4"/>
            </a:effectRef>
            <a:fontRef idx="minor">
              <a:schemeClr val="lt1"/>
            </a:fontRef>
          </p:style>
        </p:sp>
        <p:sp>
          <p:nvSpPr>
            <p:cNvPr id="9" name="Rounded Rectangle 4"/>
            <p:cNvSpPr/>
            <p:nvPr/>
          </p:nvSpPr>
          <p:spPr>
            <a:xfrm>
              <a:off x="7343337" y="2643643"/>
              <a:ext cx="1560988" cy="15402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he-IL" sz="1400" kern="1200" dirty="0" smtClean="0"/>
                <a:t>משיק ומתחזק יישום לניהול מקור  </a:t>
              </a:r>
              <a:r>
                <a:rPr lang="en-US" sz="1400" kern="1200" dirty="0" smtClean="0"/>
                <a:t>GTFS </a:t>
              </a:r>
              <a:r>
                <a:rPr lang="he-IL" sz="1400" kern="1200" dirty="0" smtClean="0"/>
                <a:t> (לא חובה) לקבלת עדכונים שבועיים</a:t>
              </a:r>
              <a:endParaRPr lang="en-US" sz="1400" kern="1200" dirty="0"/>
            </a:p>
            <a:p>
              <a:pPr marL="57150" lvl="1" indent="-57150" algn="r" defTabSz="488950" rtl="1">
                <a:lnSpc>
                  <a:spcPct val="90000"/>
                </a:lnSpc>
                <a:spcBef>
                  <a:spcPct val="0"/>
                </a:spcBef>
                <a:spcAft>
                  <a:spcPct val="15000"/>
                </a:spcAft>
                <a:buChar char="••"/>
              </a:pPr>
              <a:r>
                <a:rPr lang="en-US" sz="1100" kern="1200" dirty="0" smtClean="0"/>
                <a:t>~ $ 75k-$ 125K </a:t>
              </a:r>
              <a:r>
                <a:rPr lang="he-IL" sz="1100" kern="1200" dirty="0" smtClean="0"/>
                <a:t>פעם אחת + </a:t>
              </a:r>
              <a:r>
                <a:rPr lang="en-US" sz="1100" kern="1200" dirty="0" smtClean="0"/>
                <a:t>~$25K </a:t>
              </a:r>
              <a:r>
                <a:rPr lang="he-IL" sz="1100" kern="1200" dirty="0" smtClean="0"/>
                <a:t> בשנה </a:t>
              </a:r>
              <a:endParaRPr lang="en-US" sz="1100" kern="1200" dirty="0"/>
            </a:p>
            <a:p>
              <a:pPr marL="57150" lvl="1" indent="-57150" algn="r" defTabSz="488950" rtl="1">
                <a:lnSpc>
                  <a:spcPct val="90000"/>
                </a:lnSpc>
                <a:spcBef>
                  <a:spcPct val="0"/>
                </a:spcBef>
                <a:spcAft>
                  <a:spcPct val="15000"/>
                </a:spcAft>
                <a:buChar char="••"/>
              </a:pPr>
              <a:r>
                <a:rPr lang="he-IL" sz="1100" kern="1200" dirty="0" smtClean="0"/>
                <a:t>להתחיל מוקדם ב- 2012 </a:t>
              </a:r>
              <a:endParaRPr lang="en-US" sz="1100" kern="1200" dirty="0"/>
            </a:p>
          </p:txBody>
        </p:sp>
      </p:grpSp>
    </p:spTree>
    <p:extLst>
      <p:ext uri="{BB962C8B-B14F-4D97-AF65-F5344CB8AC3E}">
        <p14:creationId xmlns:p14="http://schemas.microsoft.com/office/powerpoint/2010/main" xmlns="" val="38546492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87363"/>
          </a:xfrm>
        </p:spPr>
        <p:txBody>
          <a:bodyPr rtlCol="0">
            <a:normAutofit fontScale="90000"/>
          </a:bodyPr>
          <a:lstStyle/>
          <a:p>
            <a:pPr fontAlgn="auto">
              <a:spcAft>
                <a:spcPts val="0"/>
              </a:spcAft>
              <a:defRPr/>
            </a:pPr>
            <a:r>
              <a:rPr lang="en-US" dirty="0"/>
              <a:t>S</a:t>
            </a:r>
            <a:r>
              <a:rPr lang="en-US" dirty="0" smtClean="0"/>
              <a:t>ummary</a:t>
            </a:r>
            <a:endParaRPr lang="en-US" dirty="0"/>
          </a:p>
        </p:txBody>
      </p:sp>
      <p:graphicFrame>
        <p:nvGraphicFramePr>
          <p:cNvPr id="6" name="Content Placeholder 5"/>
          <p:cNvGraphicFramePr>
            <a:graphicFrameLocks noGrp="1"/>
          </p:cNvGraphicFramePr>
          <p:nvPr>
            <p:ph idx="1"/>
          </p:nvPr>
        </p:nvGraphicFramePr>
        <p:xfrm>
          <a:off x="9524" y="1676400"/>
          <a:ext cx="9134476" cy="4450080"/>
        </p:xfrm>
        <a:graphic>
          <a:graphicData uri="http://schemas.openxmlformats.org/drawingml/2006/table">
            <a:tbl>
              <a:tblPr firstRow="1" firstCol="1" bandRow="1">
                <a:tableStyleId>{5C22544A-7EE6-4342-B048-85BDC9FD1C3A}</a:tableStyleId>
              </a:tblPr>
              <a:tblGrid>
                <a:gridCol w="1617666"/>
                <a:gridCol w="1073830"/>
                <a:gridCol w="1073830"/>
                <a:gridCol w="1073830"/>
                <a:gridCol w="1073830"/>
                <a:gridCol w="1073830"/>
                <a:gridCol w="1073830"/>
                <a:gridCol w="1073830"/>
              </a:tblGrid>
              <a:tr h="2514600">
                <a:tc>
                  <a:txBody>
                    <a:bodyPr/>
                    <a:lstStyle/>
                    <a:p>
                      <a:pPr algn="ctr"/>
                      <a:r>
                        <a:rPr lang="en-US" sz="1400" dirty="0" smtClean="0">
                          <a:solidFill>
                            <a:schemeClr val="bg1"/>
                          </a:solidFill>
                        </a:rPr>
                        <a:t>Option</a:t>
                      </a:r>
                      <a:endParaRPr lang="en-US" sz="1400" dirty="0">
                        <a:solidFill>
                          <a:schemeClr val="bg1"/>
                        </a:solidFill>
                      </a:endParaRPr>
                    </a:p>
                  </a:txBody>
                  <a:tcPr/>
                </a:tc>
                <a:tc>
                  <a:txBody>
                    <a:bodyPr/>
                    <a:lstStyle/>
                    <a:p>
                      <a:pPr algn="ctr"/>
                      <a:r>
                        <a:rPr lang="en-US" sz="1400" dirty="0" smtClean="0"/>
                        <a:t>Convert existing Transit data to GTFS and launch feed</a:t>
                      </a:r>
                    </a:p>
                  </a:txBody>
                  <a:tcPr vert="vert270" anchor="ctr"/>
                </a:tc>
                <a:tc>
                  <a:txBody>
                    <a:bodyPr/>
                    <a:lstStyle/>
                    <a:p>
                      <a:pPr algn="ctr"/>
                      <a:r>
                        <a:rPr lang="en-US" sz="1400" dirty="0" smtClean="0"/>
                        <a:t>Implement a map based Trip Planner using Open-Trip-Planner </a:t>
                      </a: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Launch and maintain the Trip Planner</a:t>
                      </a: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Maintain the GTFS feed manually</a:t>
                      </a:r>
                    </a:p>
                  </a:txBody>
                  <a:tcPr vert="vert270" anchor="ctr"/>
                </a:tc>
                <a:tc>
                  <a:txBody>
                    <a:bodyPr/>
                    <a:lstStyle/>
                    <a:p>
                      <a:pPr algn="ctr"/>
                      <a:r>
                        <a:rPr lang="en-US" sz="1400" dirty="0" smtClean="0"/>
                        <a:t>Implement and Launch GTFS feed management tool</a:t>
                      </a:r>
                      <a:endParaRPr lang="en-US" sz="1400" dirty="0"/>
                    </a:p>
                  </a:txBody>
                  <a:tcPr vert="vert270" anchor="ctr">
                    <a:solidFill>
                      <a:schemeClr val="accent4"/>
                    </a:solidFill>
                  </a:tcPr>
                </a:tc>
                <a:tc>
                  <a:txBody>
                    <a:bodyPr/>
                    <a:lstStyle/>
                    <a:p>
                      <a:pPr algn="ctr"/>
                      <a:r>
                        <a:rPr lang="en-US" sz="1400" dirty="0" smtClean="0"/>
                        <a:t>Additional Trip Planner Functionality</a:t>
                      </a:r>
                      <a:endParaRPr lang="en-US" sz="1400" dirty="0"/>
                    </a:p>
                  </a:txBody>
                  <a:tcPr vert="vert270" anchor="ctr">
                    <a:solidFill>
                      <a:schemeClr val="accent4"/>
                    </a:solidFill>
                  </a:tcPr>
                </a:tc>
                <a:tc>
                  <a:txBody>
                    <a:bodyPr/>
                    <a:lstStyle/>
                    <a:p>
                      <a:pPr algn="ctr"/>
                      <a:r>
                        <a:rPr lang="en-US" sz="1400" dirty="0" smtClean="0"/>
                        <a:t>Additional Applications</a:t>
                      </a:r>
                      <a:endParaRPr lang="en-US" sz="1400" dirty="0"/>
                    </a:p>
                  </a:txBody>
                  <a:tcPr vert="vert270" anchor="ctr">
                    <a:solidFill>
                      <a:schemeClr val="accent4"/>
                    </a:solidFill>
                  </a:tcPr>
                </a:tc>
              </a:tr>
              <a:tr h="533400">
                <a:tc>
                  <a:txBody>
                    <a:bodyPr/>
                    <a:lstStyle/>
                    <a:p>
                      <a:pPr lvl="0" algn="l" rtl="0"/>
                      <a:r>
                        <a:rPr lang="en-US" sz="1400" dirty="0" smtClean="0">
                          <a:solidFill>
                            <a:schemeClr val="bg1"/>
                          </a:solidFill>
                        </a:rPr>
                        <a:t>Internal </a:t>
                      </a:r>
                      <a:r>
                        <a:rPr lang="en-US" sz="1400" dirty="0" err="1" smtClean="0">
                          <a:solidFill>
                            <a:schemeClr val="bg1"/>
                          </a:solidFill>
                        </a:rPr>
                        <a:t>MoT</a:t>
                      </a:r>
                      <a:r>
                        <a:rPr lang="en-US" sz="1400" dirty="0" smtClean="0">
                          <a:solidFill>
                            <a:schemeClr val="bg1"/>
                          </a:solidFill>
                        </a:rPr>
                        <a:t> Use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err="1" smtClean="0">
                          <a:latin typeface="+mn-lt"/>
                          <a:cs typeface="Arial" pitchFamily="34" charset="0"/>
                        </a:rPr>
                        <a:t>MoT</a:t>
                      </a:r>
                      <a:endParaRPr lang="en-US" sz="1400" b="0" dirty="0" smtClean="0">
                        <a:latin typeface="+mn-lt"/>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err="1" smtClean="0">
                          <a:latin typeface="+mn-lt"/>
                          <a:cs typeface="Arial" pitchFamily="34" charset="0"/>
                        </a:rPr>
                        <a:t>MoT</a:t>
                      </a:r>
                      <a:endParaRPr lang="en-US" sz="1400" b="0" dirty="0" smtClean="0">
                        <a:latin typeface="+mn-lt"/>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latin typeface="+mn-lt"/>
                          <a:cs typeface="Arial" pitchFamily="34" charset="0"/>
                        </a:rPr>
                        <a:t>MoT</a:t>
                      </a:r>
                      <a:endParaRPr lang="en-US" sz="1400" b="0" dirty="0" smtClean="0">
                        <a:latin typeface="+mn-lt"/>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latin typeface="+mn-lt"/>
                          <a:cs typeface="Arial" pitchFamily="34" charset="0"/>
                        </a:rPr>
                        <a:t>MoT</a:t>
                      </a:r>
                      <a:endParaRPr lang="en-US" sz="1400" b="0" dirty="0" smtClean="0">
                        <a:latin typeface="+mn-lt"/>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err="1" smtClean="0">
                          <a:latin typeface="+mn-lt"/>
                          <a:cs typeface="Arial" pitchFamily="34" charset="0"/>
                        </a:rPr>
                        <a:t>MoT</a:t>
                      </a:r>
                      <a:endParaRPr lang="en-US" sz="1400" b="0" dirty="0" smtClean="0">
                        <a:latin typeface="+mn-lt"/>
                        <a:cs typeface="Arial" pitchFamily="34" charset="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latin typeface="+mn-lt"/>
                          <a:cs typeface="Arial" pitchFamily="34" charset="0"/>
                        </a:rPr>
                        <a:t>OTP</a:t>
                      </a: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err="1" smtClean="0">
                          <a:latin typeface="+mn-lt"/>
                          <a:cs typeface="Arial" pitchFamily="34" charset="0"/>
                        </a:rPr>
                        <a:t>MoT</a:t>
                      </a:r>
                      <a:endParaRPr lang="en-US" sz="1400" b="0" dirty="0" smtClean="0">
                        <a:latin typeface="+mn-lt"/>
                        <a:cs typeface="Arial" pitchFamily="34" charset="0"/>
                      </a:endParaRPr>
                    </a:p>
                  </a:txBody>
                  <a:tcPr anchor="ctr">
                    <a:solidFill>
                      <a:schemeClr val="accent4">
                        <a:lumMod val="40000"/>
                        <a:lumOff val="60000"/>
                      </a:schemeClr>
                    </a:solidFill>
                  </a:tcPr>
                </a:tc>
              </a:tr>
              <a:tr h="670560">
                <a:tc>
                  <a:txBody>
                    <a:bodyPr/>
                    <a:lstStyle/>
                    <a:p>
                      <a:pPr lvl="0" algn="l" rtl="0"/>
                      <a:r>
                        <a:rPr lang="en-US" sz="1400" dirty="0" smtClean="0">
                          <a:solidFill>
                            <a:schemeClr val="bg1"/>
                          </a:solidFill>
                        </a:rPr>
                        <a:t>Open to the Public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MoT</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MoT</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MoT</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OTP</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solidFill>
                      <a:schemeClr val="accent4">
                        <a:lumMod val="20000"/>
                        <a:lumOff val="80000"/>
                      </a:schemeClr>
                    </a:solidFill>
                  </a:tcPr>
                </a:tc>
              </a:tr>
              <a:tr h="731520">
                <a:tc>
                  <a:txBody>
                    <a:bodyPr/>
                    <a:lstStyle/>
                    <a:p>
                      <a:pPr lvl="0" algn="l" rtl="0"/>
                      <a:r>
                        <a:rPr lang="en-US" sz="1400" dirty="0" smtClean="0">
                          <a:solidFill>
                            <a:schemeClr val="bg1"/>
                          </a:solidFill>
                        </a:rPr>
                        <a:t>Open to the Public and Agreement with Google</a:t>
                      </a:r>
                    </a:p>
                  </a:txBody>
                  <a:tcPr anchor="ctr"/>
                </a:tc>
                <a:tc>
                  <a:txBody>
                    <a:bodyPr/>
                    <a:lstStyle/>
                    <a:p>
                      <a:pPr algn="ctr"/>
                      <a:r>
                        <a:rPr lang="en-US" sz="1400" b="0" dirty="0" smtClean="0">
                          <a:latin typeface="+mn-lt"/>
                          <a:cs typeface="Arial" pitchFamily="34" charset="0"/>
                        </a:rPr>
                        <a:t>GOOG</a:t>
                      </a:r>
                    </a:p>
                    <a:p>
                      <a:pPr algn="ctr"/>
                      <a:r>
                        <a:rPr lang="en-US" sz="1400" b="0" dirty="0" err="1" smtClean="0">
                          <a:latin typeface="+mn-lt"/>
                          <a:cs typeface="Arial" pitchFamily="34" charset="0"/>
                        </a:rPr>
                        <a:t>MoT</a:t>
                      </a:r>
                      <a:endParaRPr lang="en-US" sz="1400" b="0" dirty="0">
                        <a:latin typeface="+mn-lt"/>
                        <a:cs typeface="Arial" pitchFamily="34" charset="0"/>
                      </a:endParaRPr>
                    </a:p>
                  </a:txBody>
                  <a:tcPr anchor="ctr"/>
                </a:tc>
                <a:tc>
                  <a:txBody>
                    <a:bodyPr/>
                    <a:lstStyle/>
                    <a:p>
                      <a:pPr marL="0" indent="0" algn="ctr">
                        <a:buFont typeface="Arial" pitchFamily="34" charset="0"/>
                        <a:buNone/>
                      </a:pPr>
                      <a:r>
                        <a:rPr lang="en-US" sz="1400" b="0" dirty="0" smtClean="0">
                          <a:latin typeface="+mn-lt"/>
                          <a:cs typeface="Arial" pitchFamily="34" charset="0"/>
                        </a:rPr>
                        <a:t>GOOG</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tc>
                <a:tc>
                  <a:txBody>
                    <a:bodyPr/>
                    <a:lstStyle/>
                    <a:p>
                      <a:pPr algn="ctr"/>
                      <a:r>
                        <a:rPr lang="en-US" sz="1400" b="0" dirty="0" smtClean="0">
                          <a:latin typeface="+mn-lt"/>
                          <a:cs typeface="Arial" pitchFamily="34" charset="0"/>
                        </a:rPr>
                        <a:t>GOOG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MoT</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MoT</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GOOG</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OTP</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a:t>
                      </a:r>
                      <a:endParaRPr kumimoji="0" lang="en-US" sz="1400" b="0" i="0" u="none" strike="noStrike" kern="1200" cap="none" spc="0" normalizeH="0" baseline="0" noProof="0" dirty="0" smtClean="0">
                        <a:ln>
                          <a:noFill/>
                        </a:ln>
                        <a:solidFill>
                          <a:prstClr val="black"/>
                        </a:solidFill>
                        <a:effectLst/>
                        <a:uLnTx/>
                        <a:uFillTx/>
                        <a:latin typeface="+mn-lt"/>
                        <a:ea typeface="+mn-ea"/>
                        <a:cs typeface="Arial" pitchFamily="34" charset="0"/>
                      </a:endParaRPr>
                    </a:p>
                  </a:txBody>
                  <a:tcPr anchor="ctr">
                    <a:solidFill>
                      <a:schemeClr val="accent4">
                        <a:lumMod val="40000"/>
                        <a:lumOff val="60000"/>
                      </a:schemeClr>
                    </a:solidFill>
                  </a:tcPr>
                </a:tc>
              </a:tr>
            </a:tbl>
          </a:graphicData>
        </a:graphic>
      </p:graphicFrame>
    </p:spTree>
    <p:extLst>
      <p:ext uri="{BB962C8B-B14F-4D97-AF65-F5344CB8AC3E}">
        <p14:creationId xmlns:p14="http://schemas.microsoft.com/office/powerpoint/2010/main" xmlns="" val="2593782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3"/>
          </a:xfrm>
        </p:spPr>
        <p:txBody>
          <a:bodyPr rtlCol="0">
            <a:normAutofit fontScale="90000"/>
          </a:bodyPr>
          <a:lstStyle/>
          <a:p>
            <a:pPr fontAlgn="auto">
              <a:spcAft>
                <a:spcPts val="0"/>
              </a:spcAft>
              <a:defRPr/>
            </a:pPr>
            <a:r>
              <a:rPr lang="en-US" dirty="0"/>
              <a:t>S</a:t>
            </a:r>
            <a:r>
              <a:rPr lang="en-US" dirty="0" smtClean="0"/>
              <a:t>ummary</a:t>
            </a:r>
            <a:endParaRPr lang="en-US" dirty="0"/>
          </a:p>
        </p:txBody>
      </p:sp>
      <p:graphicFrame>
        <p:nvGraphicFramePr>
          <p:cNvPr id="6" name="Content Placeholder 5"/>
          <p:cNvGraphicFramePr>
            <a:graphicFrameLocks noGrp="1"/>
          </p:cNvGraphicFramePr>
          <p:nvPr>
            <p:ph idx="1"/>
          </p:nvPr>
        </p:nvGraphicFramePr>
        <p:xfrm>
          <a:off x="0" y="457200"/>
          <a:ext cx="9110662" cy="6491288"/>
        </p:xfrm>
        <a:graphic>
          <a:graphicData uri="http://schemas.openxmlformats.org/drawingml/2006/table">
            <a:tbl>
              <a:tblPr firstRow="1" firstCol="1" bandRow="1">
                <a:tableStyleId>{5C22544A-7EE6-4342-B048-85BDC9FD1C3A}</a:tableStyleId>
              </a:tblPr>
              <a:tblGrid>
                <a:gridCol w="2007433"/>
                <a:gridCol w="3860451"/>
                <a:gridCol w="2007434"/>
                <a:gridCol w="1235344"/>
              </a:tblGrid>
              <a:tr h="383844">
                <a:tc>
                  <a:txBody>
                    <a:bodyPr/>
                    <a:lstStyle/>
                    <a:p>
                      <a:pPr algn="ctr"/>
                      <a:r>
                        <a:rPr lang="en-US" sz="1600" dirty="0" smtClean="0">
                          <a:solidFill>
                            <a:schemeClr val="bg1"/>
                          </a:solidFill>
                        </a:rPr>
                        <a:t>Option</a:t>
                      </a:r>
                      <a:endParaRPr lang="en-US" sz="1600" dirty="0">
                        <a:solidFill>
                          <a:schemeClr val="bg1"/>
                        </a:solidFill>
                      </a:endParaRPr>
                    </a:p>
                  </a:txBody>
                  <a:tcPr marL="91439" marR="91439" marT="45725" marB="45725"/>
                </a:tc>
                <a:tc>
                  <a:txBody>
                    <a:bodyPr/>
                    <a:lstStyle/>
                    <a:p>
                      <a:pPr algn="ctr"/>
                      <a:r>
                        <a:rPr lang="en-US" sz="1600" dirty="0" smtClean="0"/>
                        <a:t>How</a:t>
                      </a:r>
                      <a:endParaRPr lang="en-US" sz="1600" dirty="0"/>
                    </a:p>
                  </a:txBody>
                  <a:tcPr marL="91439" marR="91439" marT="45725" marB="45725"/>
                </a:tc>
                <a:tc>
                  <a:txBody>
                    <a:bodyPr/>
                    <a:lstStyle/>
                    <a:p>
                      <a:pPr algn="ctr"/>
                      <a:r>
                        <a:rPr lang="en-US" sz="1600" dirty="0" smtClean="0"/>
                        <a:t>Costs</a:t>
                      </a:r>
                      <a:endParaRPr lang="en-US" sz="1600" dirty="0"/>
                    </a:p>
                  </a:txBody>
                  <a:tcPr marL="91439" marR="91439" marT="45725" marB="45725"/>
                </a:tc>
                <a:tc>
                  <a:txBody>
                    <a:bodyPr/>
                    <a:lstStyle/>
                    <a:p>
                      <a:pPr algn="ctr"/>
                      <a:r>
                        <a:rPr lang="en-US" sz="1600" smtClean="0"/>
                        <a:t>Schedule </a:t>
                      </a:r>
                      <a:endParaRPr lang="en-US" sz="1600" dirty="0"/>
                    </a:p>
                  </a:txBody>
                  <a:tcPr marL="91439" marR="91439" marT="45725" marB="45725"/>
                </a:tc>
              </a:tr>
              <a:tr h="1388055">
                <a:tc>
                  <a:txBody>
                    <a:bodyPr/>
                    <a:lstStyle/>
                    <a:p>
                      <a:pPr lvl="0" algn="l" rtl="0"/>
                      <a:r>
                        <a:rPr lang="en-US" sz="1400" dirty="0" smtClean="0">
                          <a:solidFill>
                            <a:schemeClr val="bg1"/>
                          </a:solidFill>
                        </a:rPr>
                        <a:t>Internal </a:t>
                      </a:r>
                      <a:r>
                        <a:rPr lang="en-US" sz="1400" dirty="0" err="1" smtClean="0">
                          <a:solidFill>
                            <a:schemeClr val="bg1"/>
                          </a:solidFill>
                        </a:rPr>
                        <a:t>MoT</a:t>
                      </a:r>
                      <a:r>
                        <a:rPr lang="en-US" sz="1400" dirty="0" smtClean="0">
                          <a:solidFill>
                            <a:schemeClr val="bg1"/>
                          </a:solidFill>
                        </a:rPr>
                        <a:t> Use</a:t>
                      </a:r>
                    </a:p>
                    <a:p>
                      <a:pPr algn="l"/>
                      <a:endParaRPr lang="en-US" sz="1400" dirty="0">
                        <a:solidFill>
                          <a:schemeClr val="bg1"/>
                        </a:solidFill>
                      </a:endParaRPr>
                    </a:p>
                  </a:txBody>
                  <a:tcPr marL="91439" marR="91439" marT="45725" marB="45725"/>
                </a:tc>
                <a:tc>
                  <a:txBody>
                    <a:bodyPr/>
                    <a:lstStyle/>
                    <a:p>
                      <a:pPr marL="285750" lvl="0" indent="-285750">
                        <a:buFont typeface="Arial" pitchFamily="34" charset="0"/>
                        <a:buChar char="•"/>
                      </a:pPr>
                      <a:r>
                        <a:rPr lang="en-US" sz="1400" dirty="0" err="1" smtClean="0"/>
                        <a:t>MoT</a:t>
                      </a:r>
                      <a:r>
                        <a:rPr lang="en-US" sz="1400" dirty="0" smtClean="0"/>
                        <a:t> converts existing Transit data to GTFS and launches feed for Internal Use</a:t>
                      </a:r>
                    </a:p>
                    <a:p>
                      <a:pPr marL="285750" lvl="0" indent="-285750">
                        <a:buFont typeface="Arial" pitchFamily="34" charset="0"/>
                        <a:buChar char="•"/>
                      </a:pPr>
                      <a:r>
                        <a:rPr lang="en-US" sz="1400" dirty="0" err="1" smtClean="0"/>
                        <a:t>MoT</a:t>
                      </a:r>
                      <a:r>
                        <a:rPr lang="en-US" sz="1400" dirty="0" smtClean="0"/>
                        <a:t>  implements a map based Trip Planner using Open-Trip-Planner </a:t>
                      </a:r>
                    </a:p>
                    <a:p>
                      <a:pPr marL="285750" lvl="0" indent="-285750">
                        <a:buFont typeface="Arial" pitchFamily="34" charset="0"/>
                        <a:buChar char="•"/>
                      </a:pPr>
                      <a:r>
                        <a:rPr lang="en-US" sz="1400" dirty="0" err="1" smtClean="0"/>
                        <a:t>MoT</a:t>
                      </a:r>
                      <a:r>
                        <a:rPr lang="en-US" sz="1400" dirty="0" smtClean="0"/>
                        <a:t> launches and maintains the Trip Planner</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err="1" smtClean="0"/>
                        <a:t>MoT</a:t>
                      </a:r>
                      <a:r>
                        <a:rPr lang="en-US" sz="1400" dirty="0" smtClean="0"/>
                        <a:t> maintains the GTFS feed</a:t>
                      </a:r>
                    </a:p>
                  </a:txBody>
                  <a:tcPr marL="45720" marR="45720" marT="45725" marB="45725"/>
                </a:tc>
                <a:tc>
                  <a:txBody>
                    <a:bodyPr/>
                    <a:lstStyle/>
                    <a:p>
                      <a:r>
                        <a:rPr lang="en-US" sz="1400" dirty="0" smtClean="0"/>
                        <a:t>~$75-$175K one time + </a:t>
                      </a:r>
                    </a:p>
                    <a:p>
                      <a:r>
                        <a:rPr lang="en-US" sz="1400" dirty="0" smtClean="0"/>
                        <a:t>~$60K annually</a:t>
                      </a:r>
                    </a:p>
                  </a:txBody>
                  <a:tcPr marL="45720" marR="45720" marT="45725" marB="45725"/>
                </a:tc>
                <a:tc>
                  <a:txBody>
                    <a:bodyPr/>
                    <a:lstStyle/>
                    <a:p>
                      <a:r>
                        <a:rPr lang="en-US" sz="1400" dirty="0" smtClean="0"/>
                        <a:t>3-4 months</a:t>
                      </a:r>
                      <a:endParaRPr lang="en-US" sz="1400" dirty="0"/>
                    </a:p>
                  </a:txBody>
                  <a:tcPr marL="45720" marR="45720" marT="45725" marB="45725"/>
                </a:tc>
              </a:tr>
              <a:tr h="2035815">
                <a:tc>
                  <a:txBody>
                    <a:bodyPr/>
                    <a:lstStyle/>
                    <a:p>
                      <a:pPr lvl="0" algn="l" rtl="0"/>
                      <a:r>
                        <a:rPr lang="en-US" sz="1400" dirty="0" smtClean="0">
                          <a:solidFill>
                            <a:schemeClr val="bg1"/>
                          </a:solidFill>
                        </a:rPr>
                        <a:t>Open to the Public</a:t>
                      </a:r>
                      <a:r>
                        <a:rPr lang="en-US" sz="1400" baseline="0" dirty="0" smtClean="0">
                          <a:solidFill>
                            <a:schemeClr val="bg1"/>
                          </a:solidFill>
                        </a:rPr>
                        <a:t> </a:t>
                      </a:r>
                      <a:endParaRPr lang="en-US" sz="1400" dirty="0" smtClean="0">
                        <a:solidFill>
                          <a:schemeClr val="bg1"/>
                        </a:solidFill>
                      </a:endParaRPr>
                    </a:p>
                    <a:p>
                      <a:pPr algn="l"/>
                      <a:endParaRPr lang="en-US" sz="1400" dirty="0">
                        <a:solidFill>
                          <a:schemeClr val="bg1"/>
                        </a:solidFill>
                      </a:endParaRPr>
                    </a:p>
                  </a:txBody>
                  <a:tcPr marL="91439" marR="91439" marT="45725" marB="45725"/>
                </a:tc>
                <a:tc>
                  <a:txBody>
                    <a:bodyPr/>
                    <a:lstStyle/>
                    <a:p>
                      <a:pPr marL="285750" lvl="0" indent="-285750">
                        <a:buFont typeface="Arial" pitchFamily="34" charset="0"/>
                        <a:buChar char="•"/>
                      </a:pPr>
                      <a:r>
                        <a:rPr lang="en-US" sz="1400" dirty="0" err="1" smtClean="0"/>
                        <a:t>MoT</a:t>
                      </a:r>
                      <a:r>
                        <a:rPr lang="en-US" sz="1400" dirty="0" smtClean="0"/>
                        <a:t> converts existing Transit data to GTFS and launches feed Open to the Public</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  implement a map based Trip Planner using Open-Trip-Planner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 launch and maintain the Trip Planner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err="1" smtClean="0"/>
                        <a:t>MoT</a:t>
                      </a:r>
                      <a:r>
                        <a:rPr lang="en-US" sz="1400" dirty="0" smtClean="0"/>
                        <a:t> maintains the GTFS feed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 implement launch and maintain many other applications</a:t>
                      </a:r>
                    </a:p>
                  </a:txBody>
                  <a:tcPr marL="45720" marR="4572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MoT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~$25-$75K one time + ~$25K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~$50-$100K one time + ~$35K annually</a:t>
                      </a:r>
                    </a:p>
                  </a:txBody>
                  <a:tcPr marL="45720" marR="4572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2-3 months</a:t>
                      </a:r>
                    </a:p>
                  </a:txBody>
                  <a:tcPr marL="45720" marR="45720" marT="45725" marB="45725"/>
                </a:tc>
              </a:tr>
              <a:tr h="2683574">
                <a:tc>
                  <a:txBody>
                    <a:bodyPr/>
                    <a:lstStyle/>
                    <a:p>
                      <a:pPr lvl="0" algn="l" rtl="0"/>
                      <a:r>
                        <a:rPr lang="en-US" sz="1400" dirty="0" smtClean="0">
                          <a:solidFill>
                            <a:schemeClr val="bg1"/>
                          </a:solidFill>
                        </a:rPr>
                        <a:t>Open to the Public and</a:t>
                      </a:r>
                      <a:r>
                        <a:rPr lang="en-US" sz="1400" baseline="0" dirty="0" smtClean="0">
                          <a:solidFill>
                            <a:schemeClr val="bg1"/>
                          </a:solidFill>
                        </a:rPr>
                        <a:t> </a:t>
                      </a:r>
                      <a:r>
                        <a:rPr lang="en-US" sz="1400" dirty="0" smtClean="0">
                          <a:solidFill>
                            <a:schemeClr val="bg1"/>
                          </a:solidFill>
                        </a:rPr>
                        <a:t>Agreement with Google</a:t>
                      </a:r>
                    </a:p>
                    <a:p>
                      <a:pPr algn="l"/>
                      <a:endParaRPr lang="en-US" sz="1400" dirty="0">
                        <a:solidFill>
                          <a:schemeClr val="bg1"/>
                        </a:solidFill>
                      </a:endParaRPr>
                    </a:p>
                  </a:txBody>
                  <a:tcPr marL="91439" marR="91439" marT="45725" marB="45725"/>
                </a:tc>
                <a:tc>
                  <a:txBody>
                    <a:bodyPr/>
                    <a:lstStyle/>
                    <a:p>
                      <a:pPr marL="285750" lvl="0" indent="-285750">
                        <a:buFont typeface="Arial" pitchFamily="34" charset="0"/>
                        <a:buChar char="•"/>
                      </a:pPr>
                      <a:r>
                        <a:rPr lang="en-US" sz="1400" dirty="0" err="1" smtClean="0"/>
                        <a:t>MoT</a:t>
                      </a:r>
                      <a:r>
                        <a:rPr lang="en-US" sz="1400" dirty="0" smtClean="0"/>
                        <a:t> and GOOG sign agreement</a:t>
                      </a:r>
                    </a:p>
                    <a:p>
                      <a:pPr marL="285750" lvl="0" indent="-285750">
                        <a:buFont typeface="Arial" pitchFamily="34" charset="0"/>
                        <a:buChar char="•"/>
                      </a:pPr>
                      <a:r>
                        <a:rPr lang="en-US" sz="1400" dirty="0" smtClean="0"/>
                        <a:t>GOOG converts existing Transit data to GTFS </a:t>
                      </a:r>
                    </a:p>
                    <a:p>
                      <a:pPr marL="285750" lvl="0" indent="-285750">
                        <a:buFont typeface="Arial" pitchFamily="34" charset="0"/>
                        <a:buChar char="•"/>
                      </a:pPr>
                      <a:r>
                        <a:rPr lang="en-US" sz="1400" dirty="0" err="1" smtClean="0"/>
                        <a:t>MoT</a:t>
                      </a:r>
                      <a:r>
                        <a:rPr lang="en-US" sz="1400" baseline="0" dirty="0" smtClean="0"/>
                        <a:t> </a:t>
                      </a:r>
                      <a:r>
                        <a:rPr lang="en-US" sz="1400" dirty="0" smtClean="0"/>
                        <a:t>launches feed Open to the Public</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GOOG launches Google Transit in Israel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  implement a map based Trip Planner using Open-Trip-Planner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 launch and maintain the Trip Planner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err="1" smtClean="0"/>
                        <a:t>MoT</a:t>
                      </a:r>
                      <a:r>
                        <a:rPr lang="en-US" sz="1400" dirty="0" smtClean="0"/>
                        <a:t> maintains the GTFS feed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 implement launch and maintain many other applications on GTFS and on Google Transit</a:t>
                      </a:r>
                    </a:p>
                  </a:txBody>
                  <a:tcPr marL="45720" marR="4572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GOOG: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~$25-$75K one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MoT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~$25K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~$50-$100K one time + ~$35K annually</a:t>
                      </a:r>
                    </a:p>
                  </a:txBody>
                  <a:tcPr marL="45720" marR="4572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2-3 months</a:t>
                      </a:r>
                    </a:p>
                  </a:txBody>
                  <a:tcPr marL="45720" marR="45720" marT="45725" marB="45725"/>
                </a:tc>
              </a:tr>
            </a:tbl>
          </a:graphicData>
        </a:graphic>
      </p:graphicFrame>
    </p:spTree>
    <p:extLst>
      <p:ext uri="{BB962C8B-B14F-4D97-AF65-F5344CB8AC3E}">
        <p14:creationId xmlns:p14="http://schemas.microsoft.com/office/powerpoint/2010/main" xmlns="" val="30155963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87363"/>
          </a:xfrm>
        </p:spPr>
        <p:txBody>
          <a:bodyPr rtlCol="0">
            <a:normAutofit fontScale="90000"/>
          </a:bodyPr>
          <a:lstStyle/>
          <a:p>
            <a:pPr fontAlgn="auto">
              <a:spcAft>
                <a:spcPts val="0"/>
              </a:spcAft>
              <a:defRPr/>
            </a:pPr>
            <a:r>
              <a:rPr lang="en-US" dirty="0"/>
              <a:t>S</a:t>
            </a:r>
            <a:r>
              <a:rPr lang="en-US" dirty="0" smtClean="0"/>
              <a:t>ummary</a:t>
            </a:r>
            <a:endParaRPr lang="en-US" dirty="0"/>
          </a:p>
        </p:txBody>
      </p:sp>
      <p:graphicFrame>
        <p:nvGraphicFramePr>
          <p:cNvPr id="6" name="Content Placeholder 5"/>
          <p:cNvGraphicFramePr>
            <a:graphicFrameLocks noGrp="1"/>
          </p:cNvGraphicFramePr>
          <p:nvPr>
            <p:ph idx="1"/>
          </p:nvPr>
        </p:nvGraphicFramePr>
        <p:xfrm>
          <a:off x="0" y="1981200"/>
          <a:ext cx="9058276" cy="4083567"/>
        </p:xfrm>
        <a:graphic>
          <a:graphicData uri="http://schemas.openxmlformats.org/drawingml/2006/table">
            <a:tbl>
              <a:tblPr firstRow="1" firstCol="1" bandRow="1">
                <a:tableStyleId>{5C22544A-7EE6-4342-B048-85BDC9FD1C3A}</a:tableStyleId>
              </a:tblPr>
              <a:tblGrid>
                <a:gridCol w="1590676"/>
                <a:gridCol w="933450"/>
                <a:gridCol w="933450"/>
                <a:gridCol w="933450"/>
                <a:gridCol w="933450"/>
                <a:gridCol w="933450"/>
                <a:gridCol w="933450"/>
                <a:gridCol w="933450"/>
                <a:gridCol w="933450"/>
              </a:tblGrid>
              <a:tr h="1600199">
                <a:tc>
                  <a:txBody>
                    <a:bodyPr/>
                    <a:lstStyle/>
                    <a:p>
                      <a:pPr algn="ctr"/>
                      <a:r>
                        <a:rPr lang="en-US" sz="1400" dirty="0" smtClean="0">
                          <a:solidFill>
                            <a:schemeClr val="bg1"/>
                          </a:solidFill>
                        </a:rPr>
                        <a:t>Option</a:t>
                      </a:r>
                      <a:endParaRPr lang="en-US" sz="1400" dirty="0">
                        <a:solidFill>
                          <a:schemeClr val="bg1"/>
                        </a:solidFill>
                      </a:endParaRPr>
                    </a:p>
                  </a:txBody>
                  <a:tcPr/>
                </a:tc>
                <a:tc>
                  <a:txBody>
                    <a:bodyPr/>
                    <a:lstStyle/>
                    <a:p>
                      <a:pPr algn="ctr"/>
                      <a:r>
                        <a:rPr lang="en-US" sz="1400" dirty="0" smtClean="0"/>
                        <a:t>Leverage</a:t>
                      </a:r>
                      <a:endParaRPr lang="en-US" sz="1400" dirty="0"/>
                    </a:p>
                  </a:txBody>
                  <a:tcPr vert="vert270" anchor="ctr"/>
                </a:tc>
                <a:tc>
                  <a:txBody>
                    <a:bodyPr/>
                    <a:lstStyle/>
                    <a:p>
                      <a:pPr algn="ctr"/>
                      <a:r>
                        <a:rPr lang="en-US" sz="1400" dirty="0" smtClean="0"/>
                        <a:t>Control</a:t>
                      </a:r>
                      <a:r>
                        <a:rPr lang="en-US" sz="1400" baseline="0" dirty="0" smtClean="0"/>
                        <a:t> of Data</a:t>
                      </a:r>
                      <a:endParaRPr lang="en-US" sz="1400" dirty="0"/>
                    </a:p>
                  </a:txBody>
                  <a:tcPr vert="vert270" anchor="ctr"/>
                </a:tc>
                <a:tc>
                  <a:txBody>
                    <a:bodyPr/>
                    <a:lstStyle/>
                    <a:p>
                      <a:pPr algn="ctr"/>
                      <a:r>
                        <a:rPr lang="en-US" sz="1400" dirty="0" smtClean="0"/>
                        <a:t>Low Cost</a:t>
                      </a:r>
                      <a:r>
                        <a:rPr lang="en-US" sz="1400" baseline="0" dirty="0" smtClean="0"/>
                        <a:t> to </a:t>
                      </a:r>
                      <a:r>
                        <a:rPr lang="en-US" sz="1400" baseline="0" dirty="0" err="1" smtClean="0"/>
                        <a:t>MoT</a:t>
                      </a:r>
                      <a:endParaRPr lang="en-US" sz="1400" dirty="0"/>
                    </a:p>
                  </a:txBody>
                  <a:tcPr vert="vert270" anchor="ctr"/>
                </a:tc>
                <a:tc>
                  <a:txBody>
                    <a:bodyPr/>
                    <a:lstStyle/>
                    <a:p>
                      <a:pPr algn="ctr"/>
                      <a:r>
                        <a:rPr lang="en-US" sz="1400" dirty="0" smtClean="0"/>
                        <a:t>Short Schedule to Launch of Map based Trip-Planner </a:t>
                      </a:r>
                      <a:endParaRPr lang="en-US" sz="1400" dirty="0"/>
                    </a:p>
                  </a:txBody>
                  <a:tcPr vert="vert270" anchor="ctr"/>
                </a:tc>
                <a:tc>
                  <a:txBody>
                    <a:bodyPr/>
                    <a:lstStyle/>
                    <a:p>
                      <a:pPr algn="ctr"/>
                      <a:r>
                        <a:rPr lang="en-US" sz="1400" dirty="0" smtClean="0"/>
                        <a:t>Variety</a:t>
                      </a:r>
                      <a:r>
                        <a:rPr lang="en-US" sz="1400" baseline="0" dirty="0" smtClean="0"/>
                        <a:t> of Apps</a:t>
                      </a:r>
                      <a:endParaRPr lang="en-US" sz="1400" dirty="0"/>
                    </a:p>
                  </a:txBody>
                  <a:tcPr vert="vert270" anchor="ctr"/>
                </a:tc>
                <a:tc>
                  <a:txBody>
                    <a:bodyPr/>
                    <a:lstStyle/>
                    <a:p>
                      <a:pPr algn="ctr"/>
                      <a:r>
                        <a:rPr lang="en-US" sz="1400" dirty="0" smtClean="0"/>
                        <a:t>Exposure to Public</a:t>
                      </a:r>
                      <a:endParaRPr lang="en-US" sz="1400" dirty="0"/>
                    </a:p>
                  </a:txBody>
                  <a:tcPr vert="vert270" anchor="ctr"/>
                </a:tc>
                <a:tc>
                  <a:txBody>
                    <a:bodyPr/>
                    <a:lstStyle/>
                    <a:p>
                      <a:pPr algn="ctr"/>
                      <a:r>
                        <a:rPr lang="en-US" sz="1400" dirty="0" smtClean="0"/>
                        <a:t>Additional functionality over</a:t>
                      </a:r>
                      <a:r>
                        <a:rPr lang="en-US" sz="1400" baseline="0" dirty="0" smtClean="0"/>
                        <a:t> time</a:t>
                      </a:r>
                      <a:endParaRPr lang="en-US" sz="1400" dirty="0"/>
                    </a:p>
                  </a:txBody>
                  <a:tcPr vert="vert270" anchor="ctr"/>
                </a:tc>
                <a:tc>
                  <a:txBody>
                    <a:bodyPr/>
                    <a:lstStyle/>
                    <a:p>
                      <a:pPr algn="ctr"/>
                      <a:r>
                        <a:rPr lang="en-US" sz="1400" dirty="0" smtClean="0"/>
                        <a:t>Support local Software Industry</a:t>
                      </a:r>
                      <a:endParaRPr lang="en-US" sz="1400" dirty="0"/>
                    </a:p>
                  </a:txBody>
                  <a:tcPr vert="vert270" anchor="ctr"/>
                </a:tc>
              </a:tr>
              <a:tr h="762000">
                <a:tc>
                  <a:txBody>
                    <a:bodyPr/>
                    <a:lstStyle/>
                    <a:p>
                      <a:pPr lvl="0" algn="l" rtl="0"/>
                      <a:r>
                        <a:rPr lang="en-US" sz="1400" dirty="0" smtClean="0">
                          <a:solidFill>
                            <a:schemeClr val="bg1"/>
                          </a:solidFill>
                        </a:rPr>
                        <a:t>Internal </a:t>
                      </a:r>
                      <a:r>
                        <a:rPr lang="en-US" sz="1400" dirty="0" err="1" smtClean="0">
                          <a:solidFill>
                            <a:schemeClr val="bg1"/>
                          </a:solidFill>
                        </a:rPr>
                        <a:t>MoT</a:t>
                      </a:r>
                      <a:r>
                        <a:rPr lang="en-US" sz="1400" dirty="0" smtClean="0">
                          <a:solidFill>
                            <a:schemeClr val="bg1"/>
                          </a:solidFill>
                        </a:rPr>
                        <a:t> Use</a:t>
                      </a:r>
                    </a:p>
                  </a:txBody>
                  <a:tcPr anchor="ctr"/>
                </a:tc>
                <a:tc>
                  <a:txBody>
                    <a:bodyPr/>
                    <a:lstStyle/>
                    <a:p>
                      <a:pPr marL="0" lvl="0" indent="0" algn="ctr">
                        <a:buFont typeface="Arial" pitchFamily="34" charset="0"/>
                        <a:buNone/>
                      </a:pPr>
                      <a:r>
                        <a:rPr lang="en-US" sz="1200" dirty="0" err="1" smtClean="0"/>
                        <a:t>MoT</a:t>
                      </a:r>
                      <a:endParaRPr lang="en-US" sz="1200" dirty="0" smtClean="0"/>
                    </a:p>
                  </a:txBody>
                  <a:tcPr anchor="ctr">
                    <a:solidFill>
                      <a:srgbClr val="FFFF8F"/>
                    </a:solidFill>
                  </a:tcPr>
                </a:tc>
                <a:tc>
                  <a:txBody>
                    <a:bodyPr/>
                    <a:lstStyle/>
                    <a:p>
                      <a:pPr marL="0" indent="0" algn="ctr">
                        <a:buFont typeface="Arial" pitchFamily="34" charset="0"/>
                        <a:buNone/>
                      </a:pPr>
                      <a:r>
                        <a:rPr lang="en-US" sz="1600" b="1" dirty="0" smtClean="0"/>
                        <a:t>+++</a:t>
                      </a:r>
                    </a:p>
                  </a:txBody>
                  <a:tcPr anchor="ctr">
                    <a:solidFill>
                      <a:schemeClr val="accent3"/>
                    </a:solidFill>
                  </a:tcPr>
                </a:tc>
                <a:tc>
                  <a:txBody>
                    <a:bodyPr/>
                    <a:lstStyle/>
                    <a:p>
                      <a:pPr algn="ctr"/>
                      <a:r>
                        <a:rPr lang="en-US" sz="1600" b="1" dirty="0" smtClean="0"/>
                        <a:t>+</a:t>
                      </a:r>
                    </a:p>
                  </a:txBody>
                  <a:tcPr anchor="ctr">
                    <a:solidFill>
                      <a:srgbClr val="FFFF8F"/>
                    </a:solidFill>
                  </a:tcPr>
                </a:tc>
                <a:tc>
                  <a:txBody>
                    <a:bodyPr/>
                    <a:lstStyle/>
                    <a:p>
                      <a:pPr algn="ctr"/>
                      <a:r>
                        <a:rPr lang="en-US" sz="1600" b="1" dirty="0" smtClean="0"/>
                        <a:t>++</a:t>
                      </a:r>
                      <a:endParaRPr lang="en-US" sz="1600" b="1" dirty="0"/>
                    </a:p>
                  </a:txBody>
                  <a:tcPr anchor="ctr">
                    <a:solidFill>
                      <a:schemeClr val="accent3">
                        <a:lumMod val="60000"/>
                        <a:lumOff val="40000"/>
                      </a:schemeClr>
                    </a:solidFill>
                  </a:tcPr>
                </a:tc>
                <a:tc>
                  <a:txBody>
                    <a:bodyPr/>
                    <a:lstStyle/>
                    <a:p>
                      <a:pPr marL="0" indent="0" algn="ctr">
                        <a:buFont typeface="Arial" pitchFamily="34" charset="0"/>
                        <a:buNone/>
                      </a:pPr>
                      <a:r>
                        <a:rPr lang="en-US" sz="1600" b="1" dirty="0" smtClean="0"/>
                        <a:t>+</a:t>
                      </a:r>
                    </a:p>
                  </a:txBody>
                  <a:tcPr anchor="ctr">
                    <a:solidFill>
                      <a:srgbClr val="FFFF8F"/>
                    </a:solidFill>
                  </a:tcPr>
                </a:tc>
                <a:tc>
                  <a:txBody>
                    <a:bodyPr/>
                    <a:lstStyle/>
                    <a:p>
                      <a:pPr marL="0" indent="0" algn="ctr">
                        <a:buFont typeface="Arial" pitchFamily="34" charset="0"/>
                        <a:buNone/>
                      </a:pPr>
                      <a:r>
                        <a:rPr lang="en-US" sz="1600" b="1" dirty="0" smtClean="0"/>
                        <a:t>+</a:t>
                      </a:r>
                    </a:p>
                  </a:txBody>
                  <a:tcPr anchor="ctr">
                    <a:solidFill>
                      <a:srgbClr val="FFFF8F"/>
                    </a:solidFill>
                  </a:tcPr>
                </a:tc>
                <a:tc>
                  <a:txBody>
                    <a:bodyPr/>
                    <a:lstStyle/>
                    <a:p>
                      <a:pPr marL="0" indent="0" algn="ctr">
                        <a:buFont typeface="Arial" pitchFamily="34" charset="0"/>
                        <a:buNone/>
                      </a:pPr>
                      <a:r>
                        <a:rPr lang="en-US" sz="1600" b="1" dirty="0" smtClean="0"/>
                        <a:t>++</a:t>
                      </a:r>
                    </a:p>
                  </a:txBody>
                  <a:tcPr anchor="ctr">
                    <a:solidFill>
                      <a:schemeClr val="accent3">
                        <a:lumMod val="60000"/>
                        <a:lumOff val="40000"/>
                      </a:schemeClr>
                    </a:solidFill>
                  </a:tcPr>
                </a:tc>
                <a:tc>
                  <a:txBody>
                    <a:bodyPr/>
                    <a:lstStyle/>
                    <a:p>
                      <a:pPr marL="0" indent="0" algn="ctr">
                        <a:buFont typeface="Arial" pitchFamily="34" charset="0"/>
                        <a:buNone/>
                      </a:pPr>
                      <a:r>
                        <a:rPr lang="en-US" sz="1600" b="1" dirty="0" smtClean="0"/>
                        <a:t>+</a:t>
                      </a:r>
                    </a:p>
                  </a:txBody>
                  <a:tcPr anchor="ctr">
                    <a:solidFill>
                      <a:srgbClr val="FFFF8F"/>
                    </a:solidFill>
                  </a:tcPr>
                </a:tc>
              </a:tr>
              <a:tr h="823263">
                <a:tc>
                  <a:txBody>
                    <a:bodyPr/>
                    <a:lstStyle/>
                    <a:p>
                      <a:pPr lvl="0" algn="l" rtl="0"/>
                      <a:r>
                        <a:rPr lang="en-US" sz="1400" dirty="0" smtClean="0">
                          <a:solidFill>
                            <a:schemeClr val="bg1"/>
                          </a:solidFill>
                        </a:rPr>
                        <a:t>Open to the Public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MoT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COMs</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p>
                  </a:txBody>
                  <a:tcPr anchor="ctr">
                    <a:solidFill>
                      <a:srgbClr val="FFFF8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p>
                  </a:txBody>
                  <a:tcPr anchor="ctr">
                    <a:solidFill>
                      <a:schemeClr val="accent3"/>
                    </a:solidFill>
                  </a:tcPr>
                </a:tc>
              </a:tr>
              <a:tr h="898105">
                <a:tc>
                  <a:txBody>
                    <a:bodyPr/>
                    <a:lstStyle/>
                    <a:p>
                      <a:pPr lvl="0" algn="l" rtl="0"/>
                      <a:r>
                        <a:rPr lang="en-US" sz="1400" dirty="0" smtClean="0">
                          <a:solidFill>
                            <a:schemeClr val="bg1"/>
                          </a:solidFill>
                        </a:rPr>
                        <a:t>Open to the Public and Agreement with Google</a:t>
                      </a:r>
                    </a:p>
                  </a:txBody>
                  <a:tcPr anchor="ctr"/>
                </a:tc>
                <a:tc>
                  <a:txBody>
                    <a:bodyPr/>
                    <a:lstStyle/>
                    <a:p>
                      <a:pPr algn="ctr"/>
                      <a:r>
                        <a:rPr lang="en-US" sz="1200" dirty="0" err="1" smtClean="0"/>
                        <a:t>MoT</a:t>
                      </a:r>
                      <a:endParaRPr lang="en-US" sz="1200" dirty="0" smtClean="0"/>
                    </a:p>
                    <a:p>
                      <a:pPr algn="ctr"/>
                      <a:r>
                        <a:rPr lang="en-US" sz="1200" dirty="0" smtClean="0"/>
                        <a:t>GOOG</a:t>
                      </a:r>
                    </a:p>
                    <a:p>
                      <a:pPr algn="ctr"/>
                      <a:r>
                        <a:rPr lang="en-US" sz="1200" dirty="0" smtClean="0"/>
                        <a:t>COMs</a:t>
                      </a:r>
                      <a:endParaRPr lang="en-US" sz="1200" dirty="0"/>
                    </a:p>
                  </a:txBody>
                  <a:tcPr anchor="ctr">
                    <a:solidFill>
                      <a:schemeClr val="accent3"/>
                    </a:solidFill>
                  </a:tcPr>
                </a:tc>
                <a:tc>
                  <a:txBody>
                    <a:bodyPr/>
                    <a:lstStyle/>
                    <a:p>
                      <a:pPr marL="0" indent="0" algn="ctr">
                        <a:buFont typeface="Arial" pitchFamily="34" charset="0"/>
                        <a:buNone/>
                      </a:pPr>
                      <a:r>
                        <a:rPr lang="en-US" sz="1600" b="1" dirty="0" smtClean="0"/>
                        <a:t>+</a:t>
                      </a:r>
                      <a:endParaRPr lang="en-US" sz="1600" b="1" dirty="0"/>
                    </a:p>
                  </a:txBody>
                  <a:tcPr anchor="ctr">
                    <a:solidFill>
                      <a:srgbClr val="FFFF8F"/>
                    </a:solidFill>
                  </a:tcPr>
                </a:tc>
                <a:tc>
                  <a:txBody>
                    <a:bodyPr/>
                    <a:lstStyle/>
                    <a:p>
                      <a:pPr algn="ctr"/>
                      <a:r>
                        <a:rPr lang="en-US" sz="1600" b="1" dirty="0" smtClean="0"/>
                        <a:t>++++</a:t>
                      </a:r>
                      <a:endParaRPr lang="en-US" sz="1600" b="1" dirty="0"/>
                    </a:p>
                  </a:txBody>
                  <a:tcPr anchor="ctr">
                    <a:solidFill>
                      <a:srgbClr val="00B050"/>
                    </a:solidFill>
                  </a:tcPr>
                </a:tc>
                <a:tc>
                  <a:txBody>
                    <a:bodyPr/>
                    <a:lstStyle/>
                    <a:p>
                      <a:pPr algn="ctr"/>
                      <a:r>
                        <a:rPr lang="en-US" sz="1600" b="1" dirty="0" smtClean="0"/>
                        <a:t>+++</a:t>
                      </a:r>
                      <a:endParaRPr lang="en-US" sz="1600" b="1" dirty="0"/>
                    </a:p>
                  </a:txBody>
                  <a:tcPr anchor="ctr">
                    <a:solidFill>
                      <a:schemeClr val="accent3"/>
                    </a:solidFill>
                  </a:tcPr>
                </a:tc>
                <a:tc>
                  <a:txBody>
                    <a:bodyPr/>
                    <a:lstStyle/>
                    <a:p>
                      <a:pPr marL="0" indent="0" algn="ctr">
                        <a:buFont typeface="Arial" pitchFamily="34" charset="0"/>
                        <a:buNone/>
                      </a:pPr>
                      <a:r>
                        <a:rPr lang="en-US" sz="1600" b="1" dirty="0" smtClean="0"/>
                        <a:t>+++</a:t>
                      </a:r>
                      <a:endParaRPr lang="en-US" sz="1600" b="1" dirty="0"/>
                    </a:p>
                  </a:txBody>
                  <a:tcPr anchor="ctr">
                    <a:solidFill>
                      <a:schemeClr val="accent3"/>
                    </a:solidFill>
                  </a:tcPr>
                </a:tc>
                <a:tc>
                  <a:txBody>
                    <a:bodyPr/>
                    <a:lstStyle/>
                    <a:p>
                      <a:pPr marL="0" indent="0" algn="ctr">
                        <a:buFont typeface="Arial" pitchFamily="34" charset="0"/>
                        <a:buNone/>
                      </a:pPr>
                      <a:r>
                        <a:rPr lang="en-US" sz="1600" b="1" dirty="0" smtClean="0"/>
                        <a:t>++++++</a:t>
                      </a:r>
                      <a:endParaRPr lang="en-US" sz="1600" b="1" dirty="0"/>
                    </a:p>
                  </a:txBody>
                  <a:tcPr anchor="ctr">
                    <a:solidFill>
                      <a:srgbClr val="00B050"/>
                    </a:solidFill>
                  </a:tcPr>
                </a:tc>
                <a:tc>
                  <a:txBody>
                    <a:bodyPr/>
                    <a:lstStyle/>
                    <a:p>
                      <a:pPr marL="0" indent="0" algn="ctr">
                        <a:buFont typeface="Arial" pitchFamily="34" charset="0"/>
                        <a:buNone/>
                      </a:pPr>
                      <a:r>
                        <a:rPr lang="en-US" sz="1600" b="1" dirty="0" smtClean="0"/>
                        <a:t>++++</a:t>
                      </a:r>
                      <a:endParaRPr lang="en-US" sz="1600" b="1" dirty="0"/>
                    </a:p>
                  </a:txBody>
                  <a:tcPr anchor="ctr">
                    <a:solidFill>
                      <a:srgbClr val="00B050"/>
                    </a:solidFill>
                  </a:tcPr>
                </a:tc>
                <a:tc>
                  <a:txBody>
                    <a:bodyPr/>
                    <a:lstStyle/>
                    <a:p>
                      <a:pPr marL="0" indent="0" algn="ctr">
                        <a:buFont typeface="Arial" pitchFamily="34" charset="0"/>
                        <a:buNone/>
                      </a:pPr>
                      <a:r>
                        <a:rPr lang="en-US" sz="1600" b="1" dirty="0" smtClean="0"/>
                        <a:t>+++</a:t>
                      </a:r>
                      <a:endParaRPr lang="en-US" sz="1600" b="1" dirty="0"/>
                    </a:p>
                  </a:txBody>
                  <a:tcPr anchor="ctr">
                    <a:solidFill>
                      <a:schemeClr val="accent3"/>
                    </a:solidFill>
                  </a:tcPr>
                </a:tc>
              </a:tr>
            </a:tbl>
          </a:graphicData>
        </a:graphic>
      </p:graphicFrame>
    </p:spTree>
    <p:extLst>
      <p:ext uri="{BB962C8B-B14F-4D97-AF65-F5344CB8AC3E}">
        <p14:creationId xmlns:p14="http://schemas.microsoft.com/office/powerpoint/2010/main" xmlns="" val="499406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Release Data in any Format</a:t>
            </a:r>
          </a:p>
        </p:txBody>
      </p:sp>
      <p:sp>
        <p:nvSpPr>
          <p:cNvPr id="3" name="Content Placeholder 2"/>
          <p:cNvSpPr>
            <a:spLocks noGrp="1"/>
          </p:cNvSpPr>
          <p:nvPr>
            <p:ph idx="1"/>
          </p:nvPr>
        </p:nvSpPr>
        <p:spPr>
          <a:xfrm>
            <a:off x="304800" y="1600200"/>
            <a:ext cx="8610600" cy="2667000"/>
          </a:xfrm>
        </p:spPr>
        <p:txBody>
          <a:bodyPr rtlCol="0">
            <a:normAutofit fontScale="77500" lnSpcReduction="20000"/>
          </a:bodyPr>
          <a:lstStyle/>
          <a:p>
            <a:pPr fontAlgn="auto">
              <a:spcAft>
                <a:spcPts val="0"/>
              </a:spcAft>
              <a:defRPr/>
            </a:pPr>
            <a:r>
              <a:rPr lang="en-US" dirty="0" smtClean="0"/>
              <a:t>If the </a:t>
            </a:r>
            <a:r>
              <a:rPr lang="en-US" dirty="0" err="1" smtClean="0"/>
              <a:t>MoT</a:t>
            </a:r>
            <a:r>
              <a:rPr lang="en-US" dirty="0" smtClean="0"/>
              <a:t> is willing to release the transit data but not willing to convert it to GTFS then </a:t>
            </a:r>
            <a:r>
              <a:rPr lang="en-US" dirty="0" err="1" smtClean="0"/>
              <a:t>Merhav</a:t>
            </a:r>
            <a:r>
              <a:rPr lang="en-US" dirty="0" smtClean="0"/>
              <a:t> and/or ITS-Israel are willing to take responsibility for both the initial conversion of the data to GTFS and the maintenance of the GTFS feed on an ongoing basis.</a:t>
            </a:r>
          </a:p>
          <a:p>
            <a:pPr fontAlgn="auto">
              <a:spcAft>
                <a:spcPts val="0"/>
              </a:spcAft>
              <a:defRPr/>
            </a:pPr>
            <a:r>
              <a:rPr lang="en-US" dirty="0" smtClean="0"/>
              <a:t>Assumption is that </a:t>
            </a:r>
            <a:r>
              <a:rPr lang="en-US" dirty="0" err="1" smtClean="0"/>
              <a:t>MoT</a:t>
            </a:r>
            <a:r>
              <a:rPr lang="en-US" dirty="0" smtClean="0"/>
              <a:t> can release, as files, the same transit data that is already available to the public through official </a:t>
            </a:r>
            <a:r>
              <a:rPr lang="en-US" dirty="0" err="1" smtClean="0"/>
              <a:t>MoT</a:t>
            </a:r>
            <a:r>
              <a:rPr lang="en-US" dirty="0" smtClean="0"/>
              <a:t> websites. </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xmlns="" val="4240651372"/>
              </p:ext>
            </p:extLst>
          </p:nvPr>
        </p:nvGraphicFramePr>
        <p:xfrm>
          <a:off x="76200" y="4419600"/>
          <a:ext cx="8991599" cy="2300288"/>
        </p:xfrm>
        <a:graphic>
          <a:graphicData uri="http://schemas.openxmlformats.org/drawingml/2006/table">
            <a:tbl>
              <a:tblPr firstRow="1" firstCol="1" bandRow="1">
                <a:tableStyleId>{5C22544A-7EE6-4342-B048-85BDC9FD1C3A}</a:tableStyleId>
              </a:tblPr>
              <a:tblGrid>
                <a:gridCol w="2181101"/>
                <a:gridCol w="3610098"/>
                <a:gridCol w="1981200"/>
                <a:gridCol w="1219200"/>
              </a:tblGrid>
              <a:tr h="379418">
                <a:tc>
                  <a:txBody>
                    <a:bodyPr/>
                    <a:lstStyle/>
                    <a:p>
                      <a:pPr algn="ctr"/>
                      <a:r>
                        <a:rPr lang="en-US" sz="1600" dirty="0" smtClean="0">
                          <a:solidFill>
                            <a:schemeClr val="bg1"/>
                          </a:solidFill>
                        </a:rPr>
                        <a:t>Option</a:t>
                      </a:r>
                      <a:endParaRPr lang="en-US" sz="1600" dirty="0">
                        <a:solidFill>
                          <a:schemeClr val="bg1"/>
                        </a:solidFill>
                      </a:endParaRPr>
                    </a:p>
                  </a:txBody>
                  <a:tcPr marT="45735" marB="45735"/>
                </a:tc>
                <a:tc>
                  <a:txBody>
                    <a:bodyPr/>
                    <a:lstStyle/>
                    <a:p>
                      <a:pPr algn="ctr"/>
                      <a:r>
                        <a:rPr lang="en-US" sz="1600" dirty="0" smtClean="0"/>
                        <a:t>How</a:t>
                      </a:r>
                      <a:endParaRPr lang="en-US" sz="1600" dirty="0"/>
                    </a:p>
                  </a:txBody>
                  <a:tcPr marT="45735" marB="45735"/>
                </a:tc>
                <a:tc>
                  <a:txBody>
                    <a:bodyPr/>
                    <a:lstStyle/>
                    <a:p>
                      <a:pPr algn="ctr"/>
                      <a:r>
                        <a:rPr lang="en-US" sz="1600" dirty="0" smtClean="0"/>
                        <a:t>Costs</a:t>
                      </a:r>
                      <a:endParaRPr lang="en-US" sz="1600" dirty="0"/>
                    </a:p>
                  </a:txBody>
                  <a:tcPr marT="45735" marB="45735"/>
                </a:tc>
                <a:tc>
                  <a:txBody>
                    <a:bodyPr/>
                    <a:lstStyle/>
                    <a:p>
                      <a:pPr algn="ctr"/>
                      <a:r>
                        <a:rPr lang="en-US" sz="1600" smtClean="0"/>
                        <a:t>Schedule </a:t>
                      </a:r>
                      <a:endParaRPr lang="en-US" sz="1600" dirty="0"/>
                    </a:p>
                  </a:txBody>
                  <a:tcPr marT="45735" marB="45735"/>
                </a:tc>
              </a:tr>
              <a:tr h="1920870">
                <a:tc>
                  <a:txBody>
                    <a:bodyPr/>
                    <a:lstStyle/>
                    <a:p>
                      <a:pPr lvl="0" algn="l" rtl="0"/>
                      <a:r>
                        <a:rPr lang="en-US" sz="1400" dirty="0" smtClean="0">
                          <a:solidFill>
                            <a:schemeClr val="bg1"/>
                          </a:solidFill>
                        </a:rPr>
                        <a:t>Open to the Public</a:t>
                      </a:r>
                      <a:r>
                        <a:rPr lang="en-US" sz="1400" baseline="0" dirty="0" smtClean="0">
                          <a:solidFill>
                            <a:schemeClr val="bg1"/>
                          </a:solidFill>
                        </a:rPr>
                        <a:t> but not GTFS</a:t>
                      </a:r>
                      <a:endParaRPr lang="en-US" sz="1400" dirty="0" smtClean="0">
                        <a:solidFill>
                          <a:schemeClr val="bg1"/>
                        </a:solidFill>
                      </a:endParaRPr>
                    </a:p>
                    <a:p>
                      <a:pPr algn="l"/>
                      <a:endParaRPr lang="en-US" sz="1400" dirty="0">
                        <a:solidFill>
                          <a:schemeClr val="bg1"/>
                        </a:solidFill>
                      </a:endParaRPr>
                    </a:p>
                  </a:txBody>
                  <a:tcPr marT="45735" marB="45735"/>
                </a:tc>
                <a:tc>
                  <a:txBody>
                    <a:bodyPr/>
                    <a:lstStyle/>
                    <a:p>
                      <a:pPr marL="285750" lvl="0" indent="-285750">
                        <a:buFont typeface="Arial" pitchFamily="34" charset="0"/>
                        <a:buChar char="•"/>
                      </a:pPr>
                      <a:r>
                        <a:rPr lang="en-US" sz="1200" dirty="0" smtClean="0"/>
                        <a:t>MIU/ITS converts existing Transit data to GTFS and launches feed Open to the Public</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COMs  implement a map based Trip Planner using Open-Trip-Planner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COMs launch and maintain the Trip Planner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MIU/ITS maintains the GTFS feed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COMs implement launch and maintain many other applications</a:t>
                      </a:r>
                    </a:p>
                  </a:txBody>
                  <a:tcPr marL="45720" marR="45720" marT="45735" marB="4573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MIU/ITS: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~$25-$75K one time + ~$25K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~$50-$100K one time + ~$35K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MoT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$0</a:t>
                      </a:r>
                    </a:p>
                  </a:txBody>
                  <a:tcPr marL="45720" marR="45720" marT="45735" marB="4573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2-3 months</a:t>
                      </a:r>
                    </a:p>
                  </a:txBody>
                  <a:tcPr marL="45720" marR="45720" marT="45735" marB="45735"/>
                </a:tc>
              </a:tr>
            </a:tbl>
          </a:graphicData>
        </a:graphic>
      </p:graphicFrame>
    </p:spTree>
    <p:extLst>
      <p:ext uri="{BB962C8B-B14F-4D97-AF65-F5344CB8AC3E}">
        <p14:creationId xmlns:p14="http://schemas.microsoft.com/office/powerpoint/2010/main" xmlns="" val="31785109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rtlCol="0">
            <a:normAutofit/>
          </a:bodyPr>
          <a:lstStyle/>
          <a:p>
            <a:pPr fontAlgn="auto">
              <a:spcAft>
                <a:spcPts val="0"/>
              </a:spcAft>
              <a:defRPr/>
            </a:pPr>
            <a:r>
              <a:rPr lang="en-US" sz="3600" dirty="0" smtClean="0"/>
              <a:t>All of Israel not only Tel-Aviv Metro</a:t>
            </a:r>
            <a:endParaRPr lang="en-US" sz="3600" dirty="0"/>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t>All estimates </a:t>
            </a:r>
            <a:r>
              <a:rPr lang="en-US" dirty="0"/>
              <a:t>are based on Tel-Aviv Metro</a:t>
            </a:r>
          </a:p>
          <a:p>
            <a:pPr lvl="1" fontAlgn="auto">
              <a:spcAft>
                <a:spcPts val="0"/>
              </a:spcAft>
              <a:defRPr/>
            </a:pPr>
            <a:r>
              <a:rPr lang="en-US" dirty="0"/>
              <a:t>Population ~3M</a:t>
            </a:r>
          </a:p>
          <a:p>
            <a:pPr lvl="1" fontAlgn="auto">
              <a:spcAft>
                <a:spcPts val="0"/>
              </a:spcAft>
              <a:defRPr/>
            </a:pPr>
            <a:r>
              <a:rPr lang="en-US" dirty="0"/>
              <a:t>Area: ~1,600 </a:t>
            </a:r>
            <a:r>
              <a:rPr lang="en-US" dirty="0" err="1"/>
              <a:t>sqKm</a:t>
            </a:r>
            <a:endParaRPr lang="en-US" dirty="0"/>
          </a:p>
          <a:p>
            <a:pPr lvl="1" fontAlgn="auto">
              <a:spcAft>
                <a:spcPts val="0"/>
              </a:spcAft>
              <a:defRPr/>
            </a:pPr>
            <a:r>
              <a:rPr lang="en-US" dirty="0"/>
              <a:t>Number of Bus lines: ~650</a:t>
            </a:r>
          </a:p>
          <a:p>
            <a:pPr lvl="1" fontAlgn="auto">
              <a:spcAft>
                <a:spcPts val="0"/>
              </a:spcAft>
              <a:defRPr/>
            </a:pPr>
            <a:r>
              <a:rPr lang="en-US" dirty="0"/>
              <a:t>Number of daily bus trips: ~25,000</a:t>
            </a:r>
          </a:p>
          <a:p>
            <a:pPr lvl="1" fontAlgn="auto">
              <a:spcAft>
                <a:spcPts val="0"/>
              </a:spcAft>
              <a:defRPr/>
            </a:pPr>
            <a:r>
              <a:rPr lang="en-US" dirty="0"/>
              <a:t>Annual person Km traveled by bus: ~6B</a:t>
            </a:r>
          </a:p>
          <a:p>
            <a:pPr fontAlgn="auto">
              <a:spcAft>
                <a:spcPts val="0"/>
              </a:spcAft>
              <a:defRPr/>
            </a:pPr>
            <a:endParaRPr lang="en-US" dirty="0" smtClean="0"/>
          </a:p>
          <a:p>
            <a:pPr fontAlgn="auto">
              <a:spcAft>
                <a:spcPts val="0"/>
              </a:spcAft>
              <a:defRPr/>
            </a:pPr>
            <a:r>
              <a:rPr lang="en-US" dirty="0" smtClean="0"/>
              <a:t>For all of Israel </a:t>
            </a:r>
          </a:p>
          <a:p>
            <a:pPr lvl="1" fontAlgn="auto">
              <a:spcAft>
                <a:spcPts val="0"/>
              </a:spcAft>
              <a:defRPr/>
            </a:pPr>
            <a:r>
              <a:rPr lang="en-US" dirty="0" smtClean="0"/>
              <a:t>Probably need to multiply effort by ~x3</a:t>
            </a:r>
            <a:endParaRPr lang="en-US" dirty="0"/>
          </a:p>
        </p:txBody>
      </p:sp>
    </p:spTree>
    <p:extLst>
      <p:ext uri="{BB962C8B-B14F-4D97-AF65-F5344CB8AC3E}">
        <p14:creationId xmlns:p14="http://schemas.microsoft.com/office/powerpoint/2010/main" xmlns="" val="224976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rtlCol="0">
            <a:noAutofit/>
          </a:bodyPr>
          <a:lstStyle/>
          <a:p>
            <a:pPr fontAlgn="auto">
              <a:spcAft>
                <a:spcPts val="0"/>
              </a:spcAft>
              <a:defRPr/>
            </a:pPr>
            <a:r>
              <a:rPr lang="en-US" sz="3600" dirty="0" smtClean="0"/>
              <a:t>Issues not addressed </a:t>
            </a:r>
            <a:br>
              <a:rPr lang="en-US" sz="3600" dirty="0" smtClean="0"/>
            </a:br>
            <a:r>
              <a:rPr lang="en-US" sz="3600" dirty="0" smtClean="0"/>
              <a:t>buy GTFS and Open-Trip-Planner</a:t>
            </a:r>
            <a:endParaRPr lang="en-US" sz="3600" dirty="0"/>
          </a:p>
        </p:txBody>
      </p:sp>
      <p:sp>
        <p:nvSpPr>
          <p:cNvPr id="37891" name="Content Placeholder 2"/>
          <p:cNvSpPr>
            <a:spLocks noGrp="1"/>
          </p:cNvSpPr>
          <p:nvPr>
            <p:ph idx="1"/>
          </p:nvPr>
        </p:nvSpPr>
        <p:spPr>
          <a:xfrm>
            <a:off x="457200" y="1600200"/>
            <a:ext cx="8458200" cy="4525963"/>
          </a:xfrm>
        </p:spPr>
        <p:txBody>
          <a:bodyPr/>
          <a:lstStyle/>
          <a:p>
            <a:r>
              <a:rPr lang="en-US" dirty="0" smtClean="0"/>
              <a:t>Improvement of existing Data: routes, stops, schedules, maps</a:t>
            </a:r>
          </a:p>
          <a:p>
            <a:r>
              <a:rPr lang="en-US" dirty="0" smtClean="0"/>
              <a:t>Exact times at stops beyond existing scheduling data</a:t>
            </a:r>
          </a:p>
          <a:p>
            <a:r>
              <a:rPr lang="en-US" dirty="0" smtClean="0"/>
              <a:t>Daily alerts and dispatcher changes</a:t>
            </a:r>
          </a:p>
        </p:txBody>
      </p:sp>
    </p:spTree>
    <p:extLst>
      <p:ext uri="{BB962C8B-B14F-4D97-AF65-F5344CB8AC3E}">
        <p14:creationId xmlns:p14="http://schemas.microsoft.com/office/powerpoint/2010/main" xmlns="" val="22703851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96200" cy="1143000"/>
          </a:xfrm>
        </p:spPr>
        <p:txBody>
          <a:bodyPr rtlCol="0">
            <a:normAutofit/>
          </a:bodyPr>
          <a:lstStyle/>
          <a:p>
            <a:pPr fontAlgn="auto">
              <a:spcAft>
                <a:spcPts val="0"/>
              </a:spcAft>
              <a:defRPr/>
            </a:pPr>
            <a:r>
              <a:rPr lang="en-US" sz="3600" dirty="0" smtClean="0"/>
              <a:t>Potential for Future Data Improvement </a:t>
            </a:r>
            <a:endParaRPr lang="en-US" sz="3600" dirty="0"/>
          </a:p>
        </p:txBody>
      </p:sp>
      <p:sp>
        <p:nvSpPr>
          <p:cNvPr id="3" name="Content Placeholder 2"/>
          <p:cNvSpPr>
            <a:spLocks noGrp="1"/>
          </p:cNvSpPr>
          <p:nvPr>
            <p:ph idx="1"/>
          </p:nvPr>
        </p:nvSpPr>
        <p:spPr>
          <a:xfrm>
            <a:off x="381000" y="1600200"/>
            <a:ext cx="8305800" cy="5029200"/>
          </a:xfrm>
        </p:spPr>
        <p:txBody>
          <a:bodyPr rtlCol="0">
            <a:normAutofit fontScale="92500" lnSpcReduction="20000"/>
          </a:bodyPr>
          <a:lstStyle/>
          <a:p>
            <a:pPr fontAlgn="auto">
              <a:spcAft>
                <a:spcPts val="0"/>
              </a:spcAft>
              <a:defRPr/>
            </a:pPr>
            <a:r>
              <a:rPr lang="en-US" dirty="0" smtClean="0"/>
              <a:t>Real-Time GPS data from buses can be used to improve</a:t>
            </a:r>
          </a:p>
          <a:p>
            <a:pPr lvl="1" fontAlgn="auto">
              <a:spcAft>
                <a:spcPts val="0"/>
              </a:spcAft>
              <a:defRPr/>
            </a:pPr>
            <a:r>
              <a:rPr lang="en-US" dirty="0"/>
              <a:t>s</a:t>
            </a:r>
            <a:r>
              <a:rPr lang="en-US" dirty="0" smtClean="0"/>
              <a:t>treet map data</a:t>
            </a:r>
          </a:p>
          <a:p>
            <a:pPr lvl="1" fontAlgn="auto">
              <a:spcAft>
                <a:spcPts val="0"/>
              </a:spcAft>
              <a:defRPr/>
            </a:pPr>
            <a:r>
              <a:rPr lang="en-US" dirty="0" smtClean="0"/>
              <a:t>route path data</a:t>
            </a:r>
          </a:p>
          <a:p>
            <a:pPr lvl="1" fontAlgn="auto">
              <a:spcAft>
                <a:spcPts val="0"/>
              </a:spcAft>
              <a:defRPr/>
            </a:pPr>
            <a:r>
              <a:rPr lang="en-US" dirty="0" smtClean="0"/>
              <a:t>location of stops</a:t>
            </a:r>
          </a:p>
          <a:p>
            <a:pPr lvl="1" fontAlgn="auto">
              <a:spcAft>
                <a:spcPts val="0"/>
              </a:spcAft>
              <a:defRPr/>
            </a:pPr>
            <a:r>
              <a:rPr lang="en-US" dirty="0" smtClean="0"/>
              <a:t>next bus arrival time</a:t>
            </a:r>
          </a:p>
          <a:p>
            <a:pPr lvl="1" fontAlgn="auto">
              <a:spcAft>
                <a:spcPts val="0"/>
              </a:spcAft>
              <a:defRPr/>
            </a:pPr>
            <a:r>
              <a:rPr lang="en-US" dirty="0" smtClean="0"/>
              <a:t>model </a:t>
            </a:r>
            <a:r>
              <a:rPr lang="en-US" dirty="0"/>
              <a:t>of time between stops at different times during the day</a:t>
            </a:r>
          </a:p>
          <a:p>
            <a:pPr fontAlgn="auto">
              <a:spcAft>
                <a:spcPts val="0"/>
              </a:spcAft>
              <a:defRPr/>
            </a:pPr>
            <a:r>
              <a:rPr lang="en-US" dirty="0" smtClean="0"/>
              <a:t>User generated data (GPS) can be used to improve </a:t>
            </a:r>
          </a:p>
          <a:p>
            <a:pPr lvl="1" fontAlgn="auto">
              <a:spcAft>
                <a:spcPts val="0"/>
              </a:spcAft>
              <a:defRPr/>
            </a:pPr>
            <a:r>
              <a:rPr lang="en-US" dirty="0"/>
              <a:t>s</a:t>
            </a:r>
            <a:r>
              <a:rPr lang="en-US" dirty="0" smtClean="0"/>
              <a:t>ame as above</a:t>
            </a:r>
          </a:p>
          <a:p>
            <a:pPr lvl="1" fontAlgn="auto">
              <a:spcAft>
                <a:spcPts val="0"/>
              </a:spcAft>
              <a:defRPr/>
            </a:pPr>
            <a:r>
              <a:rPr lang="en-US" dirty="0" smtClean="0"/>
              <a:t>walk times to and from stops and between stops</a:t>
            </a:r>
          </a:p>
          <a:p>
            <a:pPr lvl="1" fontAlgn="auto">
              <a:spcAft>
                <a:spcPts val="0"/>
              </a:spcAft>
              <a:defRPr/>
            </a:pPr>
            <a:r>
              <a:rPr lang="en-US" dirty="0"/>
              <a:t>m</a:t>
            </a:r>
            <a:r>
              <a:rPr lang="en-US" dirty="0" smtClean="0"/>
              <a:t>ap data for walking</a:t>
            </a:r>
            <a:endParaRPr lang="en-US" dirty="0"/>
          </a:p>
        </p:txBody>
      </p:sp>
    </p:spTree>
    <p:extLst>
      <p:ext uri="{BB962C8B-B14F-4D97-AF65-F5344CB8AC3E}">
        <p14:creationId xmlns:p14="http://schemas.microsoft.com/office/powerpoint/2010/main" xmlns="" val="9667054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86600" cy="868363"/>
          </a:xfrm>
        </p:spPr>
        <p:txBody>
          <a:bodyPr rtlCol="0">
            <a:normAutofit fontScale="90000"/>
          </a:bodyPr>
          <a:lstStyle/>
          <a:p>
            <a:pPr fontAlgn="auto">
              <a:spcAft>
                <a:spcPts val="0"/>
              </a:spcAft>
              <a:defRPr/>
            </a:pPr>
            <a:r>
              <a:rPr lang="en-US" sz="3200" dirty="0" smtClean="0">
                <a:latin typeface="+mn-lt"/>
                <a:ea typeface="+mn-ea"/>
                <a:cs typeface="+mn-cs"/>
              </a:rPr>
              <a:t>GTFS and Open Trip Planner (OTP)</a:t>
            </a:r>
            <a:br>
              <a:rPr lang="en-US" sz="3200" dirty="0" smtClean="0">
                <a:latin typeface="+mn-lt"/>
                <a:ea typeface="+mn-ea"/>
                <a:cs typeface="+mn-cs"/>
              </a:rPr>
            </a:br>
            <a:r>
              <a:rPr lang="en-US" sz="3200" dirty="0" smtClean="0">
                <a:latin typeface="+mn-lt"/>
                <a:ea typeface="+mn-ea"/>
                <a:cs typeface="+mn-cs"/>
              </a:rPr>
              <a:t>for Internal </a:t>
            </a:r>
            <a:r>
              <a:rPr lang="en-US" sz="3200" dirty="0" err="1" smtClean="0">
                <a:latin typeface="+mn-lt"/>
                <a:ea typeface="+mn-ea"/>
                <a:cs typeface="+mn-cs"/>
              </a:rPr>
              <a:t>MoT</a:t>
            </a:r>
            <a:r>
              <a:rPr lang="en-US" sz="3200" dirty="0" smtClean="0">
                <a:latin typeface="+mn-lt"/>
                <a:ea typeface="+mn-ea"/>
                <a:cs typeface="+mn-cs"/>
              </a:rPr>
              <a:t> </a:t>
            </a:r>
            <a:r>
              <a:rPr lang="en-US" sz="3200" dirty="0">
                <a:latin typeface="+mn-lt"/>
                <a:ea typeface="+mn-ea"/>
                <a:cs typeface="+mn-cs"/>
              </a:rPr>
              <a:t>U</a:t>
            </a:r>
            <a:r>
              <a:rPr lang="en-US" sz="3200" dirty="0" smtClean="0">
                <a:latin typeface="+mn-lt"/>
                <a:ea typeface="+mn-ea"/>
                <a:cs typeface="+mn-cs"/>
              </a:rPr>
              <a:t>se</a:t>
            </a:r>
            <a:endParaRPr lang="en-US" dirty="0"/>
          </a:p>
        </p:txBody>
      </p:sp>
      <p:sp>
        <p:nvSpPr>
          <p:cNvPr id="3" name="Content Placeholder 2"/>
          <p:cNvSpPr>
            <a:spLocks noGrp="1"/>
          </p:cNvSpPr>
          <p:nvPr>
            <p:ph sz="half" idx="1"/>
          </p:nvPr>
        </p:nvSpPr>
        <p:spPr>
          <a:xfrm>
            <a:off x="152400" y="914400"/>
            <a:ext cx="4495800" cy="5791200"/>
          </a:xfrm>
        </p:spPr>
        <p:txBody>
          <a:bodyPr rtlCol="0">
            <a:normAutofit fontScale="62500" lnSpcReduction="20000"/>
          </a:bodyPr>
          <a:lstStyle/>
          <a:p>
            <a:pPr fontAlgn="auto">
              <a:spcAft>
                <a:spcPts val="0"/>
              </a:spcAft>
              <a:defRPr/>
            </a:pPr>
            <a:r>
              <a:rPr lang="en-US" dirty="0" smtClean="0"/>
              <a:t>How?</a:t>
            </a:r>
          </a:p>
          <a:p>
            <a:pPr lvl="1" fontAlgn="auto">
              <a:spcAft>
                <a:spcPts val="0"/>
              </a:spcAft>
              <a:defRPr/>
            </a:pPr>
            <a:r>
              <a:rPr lang="en-US" dirty="0" err="1" smtClean="0"/>
              <a:t>MoT</a:t>
            </a:r>
            <a:r>
              <a:rPr lang="en-US" dirty="0" smtClean="0"/>
              <a:t> converts existing Transit data to GTFS and launches feed</a:t>
            </a:r>
          </a:p>
          <a:p>
            <a:pPr lvl="2" fontAlgn="auto">
              <a:spcAft>
                <a:spcPts val="0"/>
              </a:spcAft>
              <a:defRPr/>
            </a:pPr>
            <a:r>
              <a:rPr lang="en-US" dirty="0" smtClean="0"/>
              <a:t>Who? Contractor</a:t>
            </a:r>
          </a:p>
          <a:p>
            <a:pPr lvl="2" fontAlgn="auto">
              <a:spcAft>
                <a:spcPts val="0"/>
              </a:spcAft>
              <a:defRPr/>
            </a:pPr>
            <a:r>
              <a:rPr lang="en-US" dirty="0" smtClean="0"/>
              <a:t>Cost? ~$25K-$75K one time</a:t>
            </a:r>
          </a:p>
          <a:p>
            <a:pPr lvl="2" fontAlgn="auto">
              <a:spcAft>
                <a:spcPts val="0"/>
              </a:spcAft>
              <a:defRPr/>
            </a:pPr>
            <a:r>
              <a:rPr lang="en-US" dirty="0" smtClean="0"/>
              <a:t>Schedule? 2-3 months</a:t>
            </a:r>
          </a:p>
          <a:p>
            <a:pPr lvl="1" fontAlgn="auto">
              <a:spcAft>
                <a:spcPts val="0"/>
              </a:spcAft>
              <a:defRPr/>
            </a:pPr>
            <a:r>
              <a:rPr lang="en-US" dirty="0" err="1" smtClean="0"/>
              <a:t>MoT</a:t>
            </a:r>
            <a:r>
              <a:rPr lang="en-US" dirty="0" smtClean="0"/>
              <a:t>  implements a map based Trip Planner using Open-Trip-Planner including localization</a:t>
            </a:r>
          </a:p>
          <a:p>
            <a:pPr lvl="2" fontAlgn="auto">
              <a:spcAft>
                <a:spcPts val="0"/>
              </a:spcAft>
              <a:defRPr/>
            </a:pPr>
            <a:r>
              <a:rPr lang="en-US" dirty="0" smtClean="0"/>
              <a:t>Who? Contractor</a:t>
            </a:r>
          </a:p>
          <a:p>
            <a:pPr lvl="2" fontAlgn="auto">
              <a:spcAft>
                <a:spcPts val="0"/>
              </a:spcAft>
              <a:defRPr/>
            </a:pPr>
            <a:r>
              <a:rPr lang="en-US" dirty="0" smtClean="0"/>
              <a:t>Cost? ~$50K-$100K one time</a:t>
            </a:r>
          </a:p>
          <a:p>
            <a:pPr lvl="2" fontAlgn="auto">
              <a:spcAft>
                <a:spcPts val="0"/>
              </a:spcAft>
              <a:defRPr/>
            </a:pPr>
            <a:r>
              <a:rPr lang="en-US" dirty="0" smtClean="0"/>
              <a:t>Schedule? 1-2 months</a:t>
            </a:r>
          </a:p>
          <a:p>
            <a:pPr lvl="1" fontAlgn="auto">
              <a:spcAft>
                <a:spcPts val="0"/>
              </a:spcAft>
              <a:defRPr/>
            </a:pPr>
            <a:r>
              <a:rPr lang="en-US" dirty="0" err="1" smtClean="0"/>
              <a:t>MoT</a:t>
            </a:r>
            <a:r>
              <a:rPr lang="en-US" dirty="0" smtClean="0"/>
              <a:t> launches and maintains the Trip Planner</a:t>
            </a:r>
          </a:p>
          <a:p>
            <a:pPr lvl="2" fontAlgn="auto">
              <a:spcAft>
                <a:spcPts val="0"/>
              </a:spcAft>
              <a:defRPr/>
            </a:pPr>
            <a:r>
              <a:rPr lang="en-US" dirty="0" smtClean="0"/>
              <a:t>Who? Contractor</a:t>
            </a:r>
          </a:p>
          <a:p>
            <a:pPr lvl="2" fontAlgn="auto">
              <a:spcAft>
                <a:spcPts val="0"/>
              </a:spcAft>
              <a:defRPr/>
            </a:pPr>
            <a:r>
              <a:rPr lang="en-US" dirty="0" smtClean="0"/>
              <a:t>Cost? ~$25K annually + hosting charges ~$10K annually</a:t>
            </a:r>
          </a:p>
          <a:p>
            <a:pPr lvl="1" fontAlgn="auto">
              <a:spcAft>
                <a:spcPts val="0"/>
              </a:spcAft>
              <a:defRPr/>
            </a:pPr>
            <a:r>
              <a:rPr lang="en-US" dirty="0" err="1" smtClean="0"/>
              <a:t>MoT</a:t>
            </a:r>
            <a:r>
              <a:rPr lang="en-US" dirty="0" smtClean="0"/>
              <a:t> maintains the GTFS feed manually for quarterly updates</a:t>
            </a:r>
          </a:p>
          <a:p>
            <a:pPr lvl="2" fontAlgn="auto">
              <a:spcAft>
                <a:spcPts val="0"/>
              </a:spcAft>
              <a:defRPr/>
            </a:pPr>
            <a:r>
              <a:rPr lang="en-US" dirty="0" smtClean="0"/>
              <a:t>Who? Contractor</a:t>
            </a:r>
          </a:p>
          <a:p>
            <a:pPr lvl="2" fontAlgn="auto">
              <a:spcAft>
                <a:spcPts val="0"/>
              </a:spcAft>
              <a:defRPr/>
            </a:pPr>
            <a:r>
              <a:rPr lang="en-US" dirty="0" smtClean="0"/>
              <a:t>Cost?  ~$25K annually</a:t>
            </a:r>
          </a:p>
          <a:p>
            <a:pPr lvl="1" fontAlgn="auto">
              <a:spcAft>
                <a:spcPts val="0"/>
              </a:spcAft>
              <a:defRPr/>
            </a:pPr>
            <a:endParaRPr lang="en-US" dirty="0" smtClean="0">
              <a:solidFill>
                <a:schemeClr val="tx2"/>
              </a:solidFill>
            </a:endParaRPr>
          </a:p>
          <a:p>
            <a:pPr lvl="1" fontAlgn="auto">
              <a:spcAft>
                <a:spcPts val="0"/>
              </a:spcAft>
              <a:defRPr/>
            </a:pPr>
            <a:r>
              <a:rPr lang="en-US" dirty="0" err="1" smtClean="0">
                <a:solidFill>
                  <a:schemeClr val="tx2"/>
                </a:solidFill>
              </a:rPr>
              <a:t>MoT</a:t>
            </a:r>
            <a:r>
              <a:rPr lang="en-US" dirty="0" smtClean="0">
                <a:solidFill>
                  <a:schemeClr val="tx2"/>
                </a:solidFill>
              </a:rPr>
              <a:t> implements, launches and maintains a GTFS feed management system (optional) for weekly updates</a:t>
            </a:r>
          </a:p>
          <a:p>
            <a:pPr lvl="2" fontAlgn="auto">
              <a:spcAft>
                <a:spcPts val="0"/>
              </a:spcAft>
              <a:defRPr/>
            </a:pPr>
            <a:r>
              <a:rPr lang="en-US" dirty="0" smtClean="0">
                <a:solidFill>
                  <a:schemeClr val="tx2"/>
                </a:solidFill>
              </a:rPr>
              <a:t>Who? Contractor</a:t>
            </a:r>
          </a:p>
          <a:p>
            <a:pPr lvl="2" fontAlgn="auto">
              <a:spcAft>
                <a:spcPts val="0"/>
              </a:spcAft>
              <a:defRPr/>
            </a:pPr>
            <a:r>
              <a:rPr lang="en-US" dirty="0" smtClean="0">
                <a:solidFill>
                  <a:schemeClr val="tx2"/>
                </a:solidFill>
              </a:rPr>
              <a:t>Cost? ~$75K-$125K one time + ~$25K annually</a:t>
            </a:r>
          </a:p>
          <a:p>
            <a:pPr lvl="2" fontAlgn="auto">
              <a:spcAft>
                <a:spcPts val="0"/>
              </a:spcAft>
              <a:defRPr/>
            </a:pPr>
            <a:r>
              <a:rPr lang="en-US" dirty="0" smtClean="0">
                <a:solidFill>
                  <a:schemeClr val="tx2"/>
                </a:solidFill>
              </a:rPr>
              <a:t>Schedule? Data management system start early 2012</a:t>
            </a:r>
          </a:p>
        </p:txBody>
      </p:sp>
      <p:sp>
        <p:nvSpPr>
          <p:cNvPr id="4" name="Content Placeholder 3"/>
          <p:cNvSpPr>
            <a:spLocks noGrp="1"/>
          </p:cNvSpPr>
          <p:nvPr>
            <p:ph sz="half" idx="2"/>
          </p:nvPr>
        </p:nvSpPr>
        <p:spPr>
          <a:xfrm>
            <a:off x="4648200" y="1219200"/>
            <a:ext cx="4343400" cy="5486400"/>
          </a:xfrm>
        </p:spPr>
        <p:txBody>
          <a:bodyPr rtlCol="0">
            <a:normAutofit fontScale="62500" lnSpcReduction="20000"/>
          </a:bodyPr>
          <a:lstStyle/>
          <a:p>
            <a:pPr fontAlgn="auto">
              <a:spcAft>
                <a:spcPts val="0"/>
              </a:spcAft>
              <a:defRPr/>
            </a:pPr>
            <a:r>
              <a:rPr lang="en-US" dirty="0"/>
              <a:t>Total</a:t>
            </a:r>
          </a:p>
          <a:p>
            <a:pPr lvl="1" fontAlgn="auto">
              <a:spcAft>
                <a:spcPts val="0"/>
              </a:spcAft>
              <a:defRPr/>
            </a:pPr>
            <a:r>
              <a:rPr lang="en-US" dirty="0"/>
              <a:t>Costs?  ~$75-$175K one time + ~$60K annually</a:t>
            </a:r>
          </a:p>
          <a:p>
            <a:pPr lvl="1" fontAlgn="auto">
              <a:spcAft>
                <a:spcPts val="0"/>
              </a:spcAft>
              <a:defRPr/>
            </a:pPr>
            <a:r>
              <a:rPr lang="en-US" dirty="0"/>
              <a:t>Schedule? 3-4 months</a:t>
            </a:r>
          </a:p>
          <a:p>
            <a:pPr fontAlgn="auto">
              <a:spcAft>
                <a:spcPts val="0"/>
              </a:spcAft>
              <a:defRPr/>
            </a:pPr>
            <a:r>
              <a:rPr lang="en-US" dirty="0"/>
              <a:t>Pros - Benefits</a:t>
            </a:r>
          </a:p>
          <a:p>
            <a:pPr lvl="1" fontAlgn="auto">
              <a:spcAft>
                <a:spcPts val="0"/>
              </a:spcAft>
              <a:defRPr/>
            </a:pPr>
            <a:r>
              <a:rPr lang="en-US" dirty="0"/>
              <a:t>Can </a:t>
            </a:r>
            <a:r>
              <a:rPr lang="en-US" dirty="0" smtClean="0"/>
              <a:t>deliver </a:t>
            </a:r>
            <a:r>
              <a:rPr lang="en-US" dirty="0"/>
              <a:t>map based trip planner in short schedule and low cost</a:t>
            </a:r>
          </a:p>
          <a:p>
            <a:pPr lvl="1" fontAlgn="auto">
              <a:spcAft>
                <a:spcPts val="0"/>
              </a:spcAft>
              <a:defRPr/>
            </a:pPr>
            <a:r>
              <a:rPr lang="en-US" dirty="0"/>
              <a:t>Future enhancements of Trip Planner functionality without need for ongoing </a:t>
            </a:r>
            <a:r>
              <a:rPr lang="en-US" dirty="0" smtClean="0"/>
              <a:t>development</a:t>
            </a:r>
          </a:p>
          <a:p>
            <a:pPr lvl="1" fontAlgn="auto">
              <a:spcAft>
                <a:spcPts val="0"/>
              </a:spcAft>
              <a:defRPr/>
            </a:pPr>
            <a:r>
              <a:rPr lang="en-US" dirty="0" smtClean="0"/>
              <a:t>No single vendor lock-in</a:t>
            </a:r>
            <a:endParaRPr lang="en-US" dirty="0"/>
          </a:p>
          <a:p>
            <a:pPr lvl="1" fontAlgn="auto">
              <a:spcAft>
                <a:spcPts val="0"/>
              </a:spcAft>
              <a:defRPr/>
            </a:pPr>
            <a:r>
              <a:rPr lang="en-US" dirty="0"/>
              <a:t>Complete control of data</a:t>
            </a:r>
          </a:p>
          <a:p>
            <a:pPr fontAlgn="auto">
              <a:spcAft>
                <a:spcPts val="0"/>
              </a:spcAft>
              <a:defRPr/>
            </a:pPr>
            <a:r>
              <a:rPr lang="en-US" dirty="0"/>
              <a:t>Cons - Issues, Disadvantages and Risks</a:t>
            </a:r>
          </a:p>
          <a:p>
            <a:pPr lvl="1" fontAlgn="auto">
              <a:spcAft>
                <a:spcPts val="0"/>
              </a:spcAft>
              <a:defRPr/>
            </a:pPr>
            <a:r>
              <a:rPr lang="en-US" dirty="0"/>
              <a:t>Trip Planner Functionality limited to what OTP provides</a:t>
            </a:r>
          </a:p>
          <a:p>
            <a:pPr lvl="1" fontAlgn="auto">
              <a:spcAft>
                <a:spcPts val="0"/>
              </a:spcAft>
              <a:defRPr/>
            </a:pPr>
            <a:r>
              <a:rPr lang="en-US" dirty="0"/>
              <a:t>Infrequent updates of transit data – once a quarter</a:t>
            </a:r>
          </a:p>
          <a:p>
            <a:pPr lvl="1" fontAlgn="auto">
              <a:spcAft>
                <a:spcPts val="0"/>
              </a:spcAft>
              <a:defRPr/>
            </a:pPr>
            <a:r>
              <a:rPr lang="en-US" dirty="0"/>
              <a:t>Limited number of transit applications available to public</a:t>
            </a:r>
          </a:p>
          <a:p>
            <a:pPr lvl="1" fontAlgn="auto">
              <a:spcAft>
                <a:spcPts val="0"/>
              </a:spcAft>
              <a:defRPr/>
            </a:pPr>
            <a:r>
              <a:rPr lang="en-US" dirty="0"/>
              <a:t>Limited exposure to public</a:t>
            </a:r>
          </a:p>
          <a:p>
            <a:pPr lvl="1" fontAlgn="auto">
              <a:spcAft>
                <a:spcPts val="0"/>
              </a:spcAft>
              <a:defRPr/>
            </a:pPr>
            <a:r>
              <a:rPr lang="en-US" dirty="0"/>
              <a:t>Does not help local software </a:t>
            </a:r>
            <a:r>
              <a:rPr lang="en-US" dirty="0" smtClean="0"/>
              <a:t>industry</a:t>
            </a:r>
            <a:endParaRPr lang="en-US" dirty="0"/>
          </a:p>
        </p:txBody>
      </p:sp>
    </p:spTree>
    <p:extLst>
      <p:ext uri="{BB962C8B-B14F-4D97-AF65-F5344CB8AC3E}">
        <p14:creationId xmlns:p14="http://schemas.microsoft.com/office/powerpoint/2010/main" xmlns="" val="7461273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a:bodyPr>
          <a:lstStyle/>
          <a:p>
            <a:pPr rtl="1"/>
            <a:r>
              <a:rPr lang="he-IL" b="1" dirty="0">
                <a:cs typeface="+mn-cs"/>
              </a:rPr>
              <a:t>אפליקציות </a:t>
            </a:r>
            <a:r>
              <a:rPr lang="he-IL" b="1" dirty="0" err="1">
                <a:cs typeface="+mn-cs"/>
              </a:rPr>
              <a:t>לאייפון</a:t>
            </a:r>
            <a:r>
              <a:rPr lang="he-IL" b="1" dirty="0">
                <a:cs typeface="+mn-cs"/>
              </a:rPr>
              <a:t> </a:t>
            </a:r>
            <a:r>
              <a:rPr lang="he-IL" b="1" dirty="0" smtClean="0">
                <a:cs typeface="+mn-cs"/>
              </a:rPr>
              <a:t>ולאנדרואיד</a:t>
            </a:r>
            <a:endParaRPr lang="en-US" dirty="0">
              <a:cs typeface="+mn-cs"/>
            </a:endParaRPr>
          </a:p>
        </p:txBody>
      </p:sp>
      <p:sp>
        <p:nvSpPr>
          <p:cNvPr id="3" name="Content Placeholder 2"/>
          <p:cNvSpPr>
            <a:spLocks noGrp="1"/>
          </p:cNvSpPr>
          <p:nvPr>
            <p:ph idx="1"/>
          </p:nvPr>
        </p:nvSpPr>
        <p:spPr>
          <a:xfrm>
            <a:off x="457200" y="1600201"/>
            <a:ext cx="8229600" cy="1066800"/>
          </a:xfrm>
        </p:spPr>
        <p:txBody>
          <a:bodyPr/>
          <a:lstStyle/>
          <a:p>
            <a:pPr algn="r" rtl="1"/>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2336"/>
          <a:stretch/>
        </p:blipFill>
        <p:spPr bwMode="auto">
          <a:xfrm>
            <a:off x="533400" y="3158358"/>
            <a:ext cx="7914290" cy="3736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72425"/>
          <a:stretch/>
        </p:blipFill>
        <p:spPr bwMode="auto">
          <a:xfrm>
            <a:off x="533400" y="1371600"/>
            <a:ext cx="7914290" cy="178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236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715963"/>
          </a:xfrm>
        </p:spPr>
        <p:txBody>
          <a:bodyPr rtlCol="0">
            <a:normAutofit/>
          </a:bodyPr>
          <a:lstStyle/>
          <a:p>
            <a:pPr fontAlgn="auto">
              <a:spcAft>
                <a:spcPts val="0"/>
              </a:spcAft>
              <a:defRPr/>
            </a:pPr>
            <a:r>
              <a:rPr lang="en-US" sz="3200" dirty="0" smtClean="0">
                <a:latin typeface="+mn-lt"/>
                <a:ea typeface="+mn-ea"/>
                <a:cs typeface="+mn-cs"/>
              </a:rPr>
              <a:t>GTFS Open to the Public </a:t>
            </a:r>
            <a:endParaRPr lang="en-US" dirty="0"/>
          </a:p>
        </p:txBody>
      </p:sp>
      <p:sp>
        <p:nvSpPr>
          <p:cNvPr id="3" name="Content Placeholder 2"/>
          <p:cNvSpPr>
            <a:spLocks noGrp="1"/>
          </p:cNvSpPr>
          <p:nvPr>
            <p:ph sz="half" idx="1"/>
          </p:nvPr>
        </p:nvSpPr>
        <p:spPr>
          <a:xfrm>
            <a:off x="76200" y="685800"/>
            <a:ext cx="4724400" cy="6172200"/>
          </a:xfrm>
        </p:spPr>
        <p:txBody>
          <a:bodyPr rtlCol="0">
            <a:normAutofit fontScale="62500" lnSpcReduction="20000"/>
          </a:bodyPr>
          <a:lstStyle/>
          <a:p>
            <a:pPr fontAlgn="auto">
              <a:spcAft>
                <a:spcPts val="0"/>
              </a:spcAft>
              <a:defRPr/>
            </a:pPr>
            <a:r>
              <a:rPr lang="en-US" dirty="0"/>
              <a:t>How?</a:t>
            </a:r>
          </a:p>
          <a:p>
            <a:pPr lvl="1" fontAlgn="auto">
              <a:spcAft>
                <a:spcPts val="0"/>
              </a:spcAft>
              <a:defRPr/>
            </a:pPr>
            <a:r>
              <a:rPr lang="en-US" dirty="0" err="1"/>
              <a:t>MoT</a:t>
            </a:r>
            <a:r>
              <a:rPr lang="en-US" dirty="0"/>
              <a:t> converts existing Transit data to GTFS and launches feed Open to the </a:t>
            </a:r>
            <a:r>
              <a:rPr lang="en-US" dirty="0" smtClean="0"/>
              <a:t>Public</a:t>
            </a:r>
          </a:p>
          <a:p>
            <a:pPr lvl="2" fontAlgn="auto">
              <a:spcAft>
                <a:spcPts val="0"/>
              </a:spcAft>
              <a:defRPr/>
            </a:pPr>
            <a:r>
              <a:rPr lang="en-US" dirty="0" smtClean="0"/>
              <a:t>Who</a:t>
            </a:r>
            <a:r>
              <a:rPr lang="en-US" dirty="0"/>
              <a:t>? Contractor</a:t>
            </a:r>
          </a:p>
          <a:p>
            <a:pPr lvl="2" fontAlgn="auto">
              <a:spcAft>
                <a:spcPts val="0"/>
              </a:spcAft>
              <a:defRPr/>
            </a:pPr>
            <a:r>
              <a:rPr lang="en-US" dirty="0"/>
              <a:t>Cost? ~$25K-$75K one time</a:t>
            </a:r>
          </a:p>
          <a:p>
            <a:pPr lvl="2" fontAlgn="auto">
              <a:spcAft>
                <a:spcPts val="0"/>
              </a:spcAft>
              <a:defRPr/>
            </a:pPr>
            <a:r>
              <a:rPr lang="en-US" dirty="0"/>
              <a:t>Schedule? 2-3 </a:t>
            </a:r>
            <a:r>
              <a:rPr lang="en-US" dirty="0" smtClean="0"/>
              <a:t>months</a:t>
            </a:r>
            <a:endParaRPr lang="en-US" dirty="0"/>
          </a:p>
          <a:p>
            <a:pPr lvl="1" fontAlgn="auto">
              <a:spcAft>
                <a:spcPts val="0"/>
              </a:spcAft>
              <a:defRPr/>
            </a:pPr>
            <a:r>
              <a:rPr lang="en-US" dirty="0"/>
              <a:t>COMs  implement a map based Trip Planner using Open-Trip-Planner </a:t>
            </a:r>
            <a:endParaRPr lang="en-US" dirty="0" smtClean="0"/>
          </a:p>
          <a:p>
            <a:pPr lvl="2" fontAlgn="auto">
              <a:spcAft>
                <a:spcPts val="0"/>
              </a:spcAft>
              <a:defRPr/>
            </a:pPr>
            <a:r>
              <a:rPr lang="en-US" dirty="0"/>
              <a:t>Who? </a:t>
            </a:r>
            <a:r>
              <a:rPr lang="en-US" dirty="0" smtClean="0"/>
              <a:t>Independent Commercial Companies e.g. Yaron-</a:t>
            </a:r>
            <a:r>
              <a:rPr lang="en-US" dirty="0" err="1" smtClean="0"/>
              <a:t>Eng</a:t>
            </a:r>
            <a:r>
              <a:rPr lang="en-US" dirty="0" smtClean="0"/>
              <a:t> </a:t>
            </a:r>
          </a:p>
          <a:p>
            <a:pPr lvl="2" fontAlgn="auto">
              <a:spcAft>
                <a:spcPts val="0"/>
              </a:spcAft>
              <a:defRPr/>
            </a:pPr>
            <a:r>
              <a:rPr lang="en-US" dirty="0" smtClean="0"/>
              <a:t>Cost</a:t>
            </a:r>
            <a:r>
              <a:rPr lang="en-US" dirty="0"/>
              <a:t>? ~$50K-$100K one time</a:t>
            </a:r>
          </a:p>
          <a:p>
            <a:pPr lvl="2" fontAlgn="auto">
              <a:spcAft>
                <a:spcPts val="0"/>
              </a:spcAft>
              <a:defRPr/>
            </a:pPr>
            <a:r>
              <a:rPr lang="en-US" dirty="0"/>
              <a:t>Schedule? 1-2 </a:t>
            </a:r>
            <a:r>
              <a:rPr lang="en-US" dirty="0" smtClean="0"/>
              <a:t>months</a:t>
            </a:r>
            <a:endParaRPr lang="en-US" dirty="0"/>
          </a:p>
          <a:p>
            <a:pPr lvl="1" fontAlgn="auto">
              <a:spcAft>
                <a:spcPts val="0"/>
              </a:spcAft>
              <a:defRPr/>
            </a:pPr>
            <a:r>
              <a:rPr lang="en-US" dirty="0"/>
              <a:t>COMs launch and maintain the Trip Planner </a:t>
            </a:r>
            <a:endParaRPr lang="en-US" dirty="0" smtClean="0"/>
          </a:p>
          <a:p>
            <a:pPr lvl="2" fontAlgn="auto">
              <a:spcAft>
                <a:spcPts val="0"/>
              </a:spcAft>
              <a:defRPr/>
            </a:pPr>
            <a:r>
              <a:rPr lang="en-US" dirty="0"/>
              <a:t>Who? Independent Commercial Companies </a:t>
            </a:r>
            <a:endParaRPr lang="en-US" dirty="0" smtClean="0"/>
          </a:p>
          <a:p>
            <a:pPr lvl="2" fontAlgn="auto">
              <a:spcAft>
                <a:spcPts val="0"/>
              </a:spcAft>
              <a:defRPr/>
            </a:pPr>
            <a:r>
              <a:rPr lang="en-US" dirty="0" smtClean="0"/>
              <a:t>Cost</a:t>
            </a:r>
            <a:r>
              <a:rPr lang="en-US" dirty="0"/>
              <a:t>? ~$25K annually + hosting charges ~$10K annually</a:t>
            </a:r>
          </a:p>
          <a:p>
            <a:pPr lvl="1" fontAlgn="auto">
              <a:spcAft>
                <a:spcPts val="0"/>
              </a:spcAft>
              <a:defRPr/>
            </a:pPr>
            <a:r>
              <a:rPr lang="en-US" dirty="0" err="1"/>
              <a:t>MoT</a:t>
            </a:r>
            <a:r>
              <a:rPr lang="en-US" dirty="0"/>
              <a:t> maintains the GTFS feed</a:t>
            </a:r>
          </a:p>
          <a:p>
            <a:pPr lvl="2" fontAlgn="auto">
              <a:spcAft>
                <a:spcPts val="0"/>
              </a:spcAft>
              <a:defRPr/>
            </a:pPr>
            <a:r>
              <a:rPr lang="en-US" dirty="0"/>
              <a:t>Who? Contractor</a:t>
            </a:r>
          </a:p>
          <a:p>
            <a:pPr lvl="2" fontAlgn="auto">
              <a:spcAft>
                <a:spcPts val="0"/>
              </a:spcAft>
              <a:defRPr/>
            </a:pPr>
            <a:r>
              <a:rPr lang="en-US" dirty="0"/>
              <a:t>Cost?  ~$25K </a:t>
            </a:r>
            <a:r>
              <a:rPr lang="en-US" dirty="0" smtClean="0"/>
              <a:t>annually</a:t>
            </a:r>
            <a:endParaRPr lang="en-US" dirty="0"/>
          </a:p>
          <a:p>
            <a:pPr lvl="1" fontAlgn="auto">
              <a:spcAft>
                <a:spcPts val="0"/>
              </a:spcAft>
              <a:defRPr/>
            </a:pPr>
            <a:endParaRPr lang="en-US" dirty="0" smtClean="0"/>
          </a:p>
          <a:p>
            <a:pPr lvl="1" fontAlgn="auto">
              <a:spcAft>
                <a:spcPts val="0"/>
              </a:spcAft>
              <a:defRPr/>
            </a:pPr>
            <a:r>
              <a:rPr lang="en-US" dirty="0" smtClean="0">
                <a:solidFill>
                  <a:schemeClr val="tx2"/>
                </a:solidFill>
              </a:rPr>
              <a:t>COMs </a:t>
            </a:r>
            <a:r>
              <a:rPr lang="en-US" dirty="0">
                <a:solidFill>
                  <a:schemeClr val="tx2"/>
                </a:solidFill>
              </a:rPr>
              <a:t>implement launch and maintain many other applications</a:t>
            </a:r>
          </a:p>
          <a:p>
            <a:pPr lvl="1" fontAlgn="auto">
              <a:spcAft>
                <a:spcPts val="0"/>
              </a:spcAft>
              <a:defRPr/>
            </a:pPr>
            <a:r>
              <a:rPr lang="en-US" dirty="0" err="1" smtClean="0">
                <a:solidFill>
                  <a:schemeClr val="tx2"/>
                </a:solidFill>
              </a:rPr>
              <a:t>MoT</a:t>
            </a:r>
            <a:r>
              <a:rPr lang="en-US" dirty="0" smtClean="0">
                <a:solidFill>
                  <a:schemeClr val="tx2"/>
                </a:solidFill>
              </a:rPr>
              <a:t> implements, launches and maintains a GTFS feed management system (optional) for weekly updates</a:t>
            </a:r>
          </a:p>
          <a:p>
            <a:pPr lvl="2" fontAlgn="auto">
              <a:spcAft>
                <a:spcPts val="0"/>
              </a:spcAft>
              <a:defRPr/>
            </a:pPr>
            <a:r>
              <a:rPr lang="en-US" dirty="0" smtClean="0">
                <a:solidFill>
                  <a:schemeClr val="tx2"/>
                </a:solidFill>
              </a:rPr>
              <a:t>Who</a:t>
            </a:r>
            <a:r>
              <a:rPr lang="en-US" dirty="0">
                <a:solidFill>
                  <a:schemeClr val="tx2"/>
                </a:solidFill>
              </a:rPr>
              <a:t>? Contractor</a:t>
            </a:r>
          </a:p>
          <a:p>
            <a:pPr lvl="2" fontAlgn="auto">
              <a:spcAft>
                <a:spcPts val="0"/>
              </a:spcAft>
              <a:defRPr/>
            </a:pPr>
            <a:r>
              <a:rPr lang="en-US" dirty="0">
                <a:solidFill>
                  <a:schemeClr val="tx2"/>
                </a:solidFill>
              </a:rPr>
              <a:t>Cost? ~$75K-$125K one time + ~$25K annually</a:t>
            </a:r>
          </a:p>
          <a:p>
            <a:pPr lvl="2" fontAlgn="auto">
              <a:spcAft>
                <a:spcPts val="0"/>
              </a:spcAft>
              <a:defRPr/>
            </a:pPr>
            <a:r>
              <a:rPr lang="en-US" dirty="0">
                <a:solidFill>
                  <a:schemeClr val="tx2"/>
                </a:solidFill>
              </a:rPr>
              <a:t>Schedule? Data management system start early </a:t>
            </a:r>
            <a:r>
              <a:rPr lang="en-US" dirty="0" smtClean="0">
                <a:solidFill>
                  <a:schemeClr val="tx2"/>
                </a:solidFill>
              </a:rPr>
              <a:t>2012</a:t>
            </a:r>
            <a:endParaRPr lang="en-US" dirty="0">
              <a:solidFill>
                <a:schemeClr val="tx2"/>
              </a:solidFill>
            </a:endParaRPr>
          </a:p>
        </p:txBody>
      </p:sp>
      <p:sp>
        <p:nvSpPr>
          <p:cNvPr id="4" name="Content Placeholder 3"/>
          <p:cNvSpPr>
            <a:spLocks noGrp="1"/>
          </p:cNvSpPr>
          <p:nvPr>
            <p:ph sz="half" idx="2"/>
          </p:nvPr>
        </p:nvSpPr>
        <p:spPr>
          <a:xfrm>
            <a:off x="4648200" y="685800"/>
            <a:ext cx="4495800" cy="6172200"/>
          </a:xfrm>
          <a:solidFill>
            <a:schemeClr val="bg1"/>
          </a:solidFill>
        </p:spPr>
        <p:txBody>
          <a:bodyPr rtlCol="0">
            <a:normAutofit fontScale="62500" lnSpcReduction="20000"/>
          </a:bodyPr>
          <a:lstStyle/>
          <a:p>
            <a:pPr fontAlgn="auto">
              <a:spcAft>
                <a:spcPts val="0"/>
              </a:spcAft>
              <a:defRPr/>
            </a:pPr>
            <a:r>
              <a:rPr lang="en-US" dirty="0"/>
              <a:t>Total</a:t>
            </a:r>
          </a:p>
          <a:p>
            <a:pPr lvl="1" fontAlgn="auto">
              <a:spcAft>
                <a:spcPts val="0"/>
              </a:spcAft>
              <a:defRPr/>
            </a:pPr>
            <a:r>
              <a:rPr lang="en-US" dirty="0"/>
              <a:t>Costs?  </a:t>
            </a:r>
          </a:p>
          <a:p>
            <a:pPr lvl="2" fontAlgn="auto">
              <a:spcAft>
                <a:spcPts val="0"/>
              </a:spcAft>
              <a:defRPr/>
            </a:pPr>
            <a:r>
              <a:rPr lang="en-US" dirty="0" err="1"/>
              <a:t>MoT</a:t>
            </a:r>
            <a:r>
              <a:rPr lang="en-US" dirty="0"/>
              <a:t>:  ~$25-$75K one time + ~$25K annually</a:t>
            </a:r>
          </a:p>
          <a:p>
            <a:pPr lvl="2" fontAlgn="auto">
              <a:spcAft>
                <a:spcPts val="0"/>
              </a:spcAft>
              <a:defRPr/>
            </a:pPr>
            <a:r>
              <a:rPr lang="en-US" dirty="0"/>
              <a:t>COMs:  ~$50-$100K one time + ~$35K annually</a:t>
            </a:r>
          </a:p>
          <a:p>
            <a:pPr lvl="1" fontAlgn="auto">
              <a:spcAft>
                <a:spcPts val="0"/>
              </a:spcAft>
              <a:defRPr/>
            </a:pPr>
            <a:r>
              <a:rPr lang="en-US" dirty="0"/>
              <a:t>Schedule? 2-3 months</a:t>
            </a:r>
          </a:p>
          <a:p>
            <a:pPr fontAlgn="auto">
              <a:spcAft>
                <a:spcPts val="0"/>
              </a:spcAft>
              <a:defRPr/>
            </a:pPr>
            <a:r>
              <a:rPr lang="en-US" dirty="0"/>
              <a:t>Pros - Benefits</a:t>
            </a:r>
          </a:p>
          <a:p>
            <a:pPr lvl="1" fontAlgn="auto">
              <a:spcAft>
                <a:spcPts val="0"/>
              </a:spcAft>
              <a:defRPr/>
            </a:pPr>
            <a:r>
              <a:rPr lang="en-US" dirty="0" smtClean="0"/>
              <a:t>Can </a:t>
            </a:r>
            <a:r>
              <a:rPr lang="en-US" dirty="0"/>
              <a:t>deliver map based trip planner in very short schedule and very low cost</a:t>
            </a:r>
          </a:p>
          <a:p>
            <a:pPr lvl="1" fontAlgn="auto">
              <a:spcAft>
                <a:spcPts val="0"/>
              </a:spcAft>
              <a:defRPr/>
            </a:pPr>
            <a:r>
              <a:rPr lang="en-US" dirty="0"/>
              <a:t>Future enhancements of Trip Planner functionality without need for ongoing development</a:t>
            </a:r>
          </a:p>
          <a:p>
            <a:pPr lvl="1" fontAlgn="auto">
              <a:spcAft>
                <a:spcPts val="0"/>
              </a:spcAft>
              <a:defRPr/>
            </a:pPr>
            <a:r>
              <a:rPr lang="en-US" dirty="0"/>
              <a:t>No single vendor </a:t>
            </a:r>
            <a:r>
              <a:rPr lang="en-US" dirty="0" smtClean="0"/>
              <a:t>lock-in</a:t>
            </a:r>
          </a:p>
          <a:p>
            <a:pPr lvl="1" fontAlgn="auto">
              <a:spcAft>
                <a:spcPts val="0"/>
              </a:spcAft>
              <a:defRPr/>
            </a:pPr>
            <a:r>
              <a:rPr lang="en-US" dirty="0" smtClean="0"/>
              <a:t>Good </a:t>
            </a:r>
            <a:r>
              <a:rPr lang="en-US" dirty="0"/>
              <a:t>exposure to public</a:t>
            </a:r>
          </a:p>
          <a:p>
            <a:pPr lvl="1" fontAlgn="auto">
              <a:spcAft>
                <a:spcPts val="0"/>
              </a:spcAft>
              <a:defRPr/>
            </a:pPr>
            <a:r>
              <a:rPr lang="en-US" dirty="0"/>
              <a:t>Good variety of transit applications available to public without additional investment by </a:t>
            </a:r>
            <a:r>
              <a:rPr lang="en-US" dirty="0" err="1"/>
              <a:t>MoT</a:t>
            </a:r>
            <a:endParaRPr lang="en-US" dirty="0"/>
          </a:p>
          <a:p>
            <a:pPr lvl="1" fontAlgn="auto">
              <a:spcAft>
                <a:spcPts val="0"/>
              </a:spcAft>
              <a:defRPr/>
            </a:pPr>
            <a:r>
              <a:rPr lang="en-US" dirty="0"/>
              <a:t>Promotes development of local software industry</a:t>
            </a:r>
          </a:p>
          <a:p>
            <a:pPr fontAlgn="auto">
              <a:spcAft>
                <a:spcPts val="0"/>
              </a:spcAft>
              <a:defRPr/>
            </a:pPr>
            <a:r>
              <a:rPr lang="en-US" dirty="0"/>
              <a:t>Cons - Issues, Disadvantages and Risks</a:t>
            </a:r>
          </a:p>
          <a:p>
            <a:pPr lvl="1" fontAlgn="auto">
              <a:spcAft>
                <a:spcPts val="0"/>
              </a:spcAft>
              <a:defRPr/>
            </a:pPr>
            <a:r>
              <a:rPr lang="en-US" dirty="0"/>
              <a:t>Limited control of data</a:t>
            </a:r>
          </a:p>
          <a:p>
            <a:pPr lvl="1" fontAlgn="auto">
              <a:spcAft>
                <a:spcPts val="0"/>
              </a:spcAft>
              <a:defRPr/>
            </a:pPr>
            <a:r>
              <a:rPr lang="en-US" dirty="0"/>
              <a:t>Trip Planner Functionality initially limited to what OTP provides</a:t>
            </a:r>
          </a:p>
          <a:p>
            <a:pPr lvl="1" fontAlgn="auto">
              <a:spcAft>
                <a:spcPts val="0"/>
              </a:spcAft>
              <a:defRPr/>
            </a:pPr>
            <a:r>
              <a:rPr lang="en-US" dirty="0"/>
              <a:t>Infrequent updates of transit data – once a quarter</a:t>
            </a:r>
          </a:p>
          <a:p>
            <a:pPr fontAlgn="auto">
              <a:spcAft>
                <a:spcPts val="0"/>
              </a:spcAft>
              <a:defRPr/>
            </a:pPr>
            <a:r>
              <a:rPr lang="en-US" dirty="0" err="1"/>
              <a:t>MoT</a:t>
            </a:r>
            <a:r>
              <a:rPr lang="en-US" dirty="0"/>
              <a:t> terms of use</a:t>
            </a:r>
          </a:p>
          <a:p>
            <a:pPr lvl="1" fontAlgn="auto">
              <a:spcAft>
                <a:spcPts val="0"/>
              </a:spcAft>
              <a:defRPr/>
            </a:pPr>
            <a:r>
              <a:rPr lang="en-US" dirty="0"/>
              <a:t>Disclaimer</a:t>
            </a:r>
          </a:p>
          <a:p>
            <a:pPr lvl="1" fontAlgn="auto">
              <a:spcAft>
                <a:spcPts val="0"/>
              </a:spcAft>
              <a:defRPr/>
            </a:pPr>
            <a:r>
              <a:rPr lang="en-US" dirty="0"/>
              <a:t>Link to </a:t>
            </a:r>
            <a:r>
              <a:rPr lang="en-US" dirty="0" err="1"/>
              <a:t>MoT</a:t>
            </a:r>
            <a:r>
              <a:rPr lang="en-US" dirty="0"/>
              <a:t> website</a:t>
            </a:r>
          </a:p>
          <a:p>
            <a:pPr fontAlgn="auto">
              <a:spcAft>
                <a:spcPts val="0"/>
              </a:spcAft>
              <a:defRPr/>
            </a:pPr>
            <a:endParaRPr lang="en-US" dirty="0"/>
          </a:p>
        </p:txBody>
      </p:sp>
    </p:spTree>
    <p:extLst>
      <p:ext uri="{BB962C8B-B14F-4D97-AF65-F5344CB8AC3E}">
        <p14:creationId xmlns:p14="http://schemas.microsoft.com/office/powerpoint/2010/main" xmlns="" val="8697565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533400"/>
          </a:xfrm>
        </p:spPr>
        <p:txBody>
          <a:bodyPr rtlCol="0">
            <a:noAutofit/>
          </a:bodyPr>
          <a:lstStyle/>
          <a:p>
            <a:pPr fontAlgn="auto">
              <a:spcAft>
                <a:spcPts val="0"/>
              </a:spcAft>
              <a:defRPr/>
            </a:pPr>
            <a:r>
              <a:rPr lang="en-US" sz="2800" dirty="0">
                <a:latin typeface="+mn-lt"/>
                <a:ea typeface="+mn-ea"/>
                <a:cs typeface="+mn-cs"/>
              </a:rPr>
              <a:t>GTFS Open to the Public </a:t>
            </a:r>
            <a:br>
              <a:rPr lang="en-US" sz="2800" dirty="0">
                <a:latin typeface="+mn-lt"/>
                <a:ea typeface="+mn-ea"/>
                <a:cs typeface="+mn-cs"/>
              </a:rPr>
            </a:br>
            <a:r>
              <a:rPr lang="en-US" sz="2800" dirty="0">
                <a:latin typeface="+mn-lt"/>
                <a:ea typeface="+mn-ea"/>
                <a:cs typeface="+mn-cs"/>
              </a:rPr>
              <a:t>and Agreement with Google</a:t>
            </a:r>
            <a:endParaRPr lang="en-US" sz="3600" dirty="0"/>
          </a:p>
        </p:txBody>
      </p:sp>
      <p:sp>
        <p:nvSpPr>
          <p:cNvPr id="3" name="Content Placeholder 2"/>
          <p:cNvSpPr>
            <a:spLocks noGrp="1"/>
          </p:cNvSpPr>
          <p:nvPr>
            <p:ph sz="half" idx="1"/>
          </p:nvPr>
        </p:nvSpPr>
        <p:spPr>
          <a:xfrm>
            <a:off x="76200" y="914400"/>
            <a:ext cx="4724400" cy="5943600"/>
          </a:xfrm>
        </p:spPr>
        <p:txBody>
          <a:bodyPr rtlCol="0">
            <a:normAutofit fontScale="55000" lnSpcReduction="20000"/>
          </a:bodyPr>
          <a:lstStyle/>
          <a:p>
            <a:pPr fontAlgn="auto">
              <a:spcAft>
                <a:spcPts val="0"/>
              </a:spcAft>
              <a:defRPr/>
            </a:pPr>
            <a:r>
              <a:rPr lang="en-US" dirty="0"/>
              <a:t>How?</a:t>
            </a:r>
          </a:p>
          <a:p>
            <a:pPr lvl="1" fontAlgn="auto">
              <a:spcAft>
                <a:spcPts val="0"/>
              </a:spcAft>
              <a:defRPr/>
            </a:pPr>
            <a:r>
              <a:rPr lang="en-US" dirty="0" err="1" smtClean="0"/>
              <a:t>MoT</a:t>
            </a:r>
            <a:r>
              <a:rPr lang="en-US" dirty="0" smtClean="0"/>
              <a:t> and GOOG sign agreement</a:t>
            </a:r>
          </a:p>
          <a:p>
            <a:pPr lvl="1" fontAlgn="auto">
              <a:spcAft>
                <a:spcPts val="0"/>
              </a:spcAft>
              <a:defRPr/>
            </a:pPr>
            <a:r>
              <a:rPr lang="en-US" dirty="0" err="1" smtClean="0"/>
              <a:t>GooG</a:t>
            </a:r>
            <a:r>
              <a:rPr lang="en-US" dirty="0" smtClean="0"/>
              <a:t> </a:t>
            </a:r>
            <a:r>
              <a:rPr lang="en-US" dirty="0"/>
              <a:t>converts existing Transit data to GTFS and launches feed Open to the </a:t>
            </a:r>
            <a:r>
              <a:rPr lang="en-US" dirty="0" smtClean="0"/>
              <a:t>Public</a:t>
            </a:r>
          </a:p>
          <a:p>
            <a:pPr lvl="2" fontAlgn="auto">
              <a:spcAft>
                <a:spcPts val="0"/>
              </a:spcAft>
              <a:defRPr/>
            </a:pPr>
            <a:r>
              <a:rPr lang="en-US" dirty="0" smtClean="0"/>
              <a:t>Who</a:t>
            </a:r>
            <a:r>
              <a:rPr lang="en-US" dirty="0"/>
              <a:t>? </a:t>
            </a:r>
            <a:r>
              <a:rPr lang="en-US" dirty="0" smtClean="0"/>
              <a:t>Google</a:t>
            </a:r>
            <a:endParaRPr lang="en-US" dirty="0"/>
          </a:p>
          <a:p>
            <a:pPr lvl="2" fontAlgn="auto">
              <a:spcAft>
                <a:spcPts val="0"/>
              </a:spcAft>
              <a:defRPr/>
            </a:pPr>
            <a:r>
              <a:rPr lang="en-US" dirty="0"/>
              <a:t>Cost? ~$25K-$75K one time</a:t>
            </a:r>
          </a:p>
          <a:p>
            <a:pPr lvl="2" fontAlgn="auto">
              <a:spcAft>
                <a:spcPts val="0"/>
              </a:spcAft>
              <a:defRPr/>
            </a:pPr>
            <a:r>
              <a:rPr lang="en-US" dirty="0"/>
              <a:t>Schedule? 2-3 </a:t>
            </a:r>
            <a:r>
              <a:rPr lang="en-US" dirty="0" smtClean="0"/>
              <a:t>months</a:t>
            </a:r>
            <a:endParaRPr lang="en-US" dirty="0"/>
          </a:p>
          <a:p>
            <a:pPr lvl="1" fontAlgn="auto">
              <a:spcAft>
                <a:spcPts val="0"/>
              </a:spcAft>
              <a:defRPr/>
            </a:pPr>
            <a:r>
              <a:rPr lang="en-US" dirty="0" err="1" smtClean="0"/>
              <a:t>GooG</a:t>
            </a:r>
            <a:r>
              <a:rPr lang="en-US" dirty="0" smtClean="0"/>
              <a:t>  launches Google Transit in Tel-Aviv Metro </a:t>
            </a:r>
          </a:p>
          <a:p>
            <a:pPr lvl="2" fontAlgn="auto">
              <a:spcAft>
                <a:spcPts val="0"/>
              </a:spcAft>
              <a:defRPr/>
            </a:pPr>
            <a:r>
              <a:rPr lang="en-US" dirty="0"/>
              <a:t>Who? </a:t>
            </a:r>
            <a:r>
              <a:rPr lang="en-US" dirty="0" smtClean="0"/>
              <a:t>Google</a:t>
            </a:r>
            <a:endParaRPr lang="en-US" dirty="0"/>
          </a:p>
          <a:p>
            <a:pPr lvl="2" fontAlgn="auto">
              <a:spcAft>
                <a:spcPts val="0"/>
              </a:spcAft>
              <a:defRPr/>
            </a:pPr>
            <a:r>
              <a:rPr lang="en-US" dirty="0" smtClean="0"/>
              <a:t>Schedule</a:t>
            </a:r>
            <a:r>
              <a:rPr lang="en-US" dirty="0"/>
              <a:t>? 1-2 </a:t>
            </a:r>
            <a:r>
              <a:rPr lang="en-US" dirty="0" smtClean="0"/>
              <a:t>months</a:t>
            </a:r>
            <a:endParaRPr lang="en-US" dirty="0"/>
          </a:p>
          <a:p>
            <a:pPr lvl="1" fontAlgn="auto">
              <a:spcAft>
                <a:spcPts val="0"/>
              </a:spcAft>
              <a:defRPr/>
            </a:pPr>
            <a:r>
              <a:rPr lang="en-US" dirty="0" err="1" smtClean="0"/>
              <a:t>MoT</a:t>
            </a:r>
            <a:r>
              <a:rPr lang="en-US" dirty="0" smtClean="0"/>
              <a:t> launches and maintains the GTFS feed open to the Public</a:t>
            </a:r>
          </a:p>
          <a:p>
            <a:pPr lvl="2" fontAlgn="auto">
              <a:spcAft>
                <a:spcPts val="0"/>
              </a:spcAft>
              <a:defRPr/>
            </a:pPr>
            <a:r>
              <a:rPr lang="en-US" dirty="0" smtClean="0"/>
              <a:t>Who? Contractor</a:t>
            </a:r>
          </a:p>
          <a:p>
            <a:pPr lvl="2" fontAlgn="auto">
              <a:spcAft>
                <a:spcPts val="0"/>
              </a:spcAft>
              <a:defRPr/>
            </a:pPr>
            <a:r>
              <a:rPr lang="en-US" dirty="0" smtClean="0"/>
              <a:t>Cost?  ~$25K annually</a:t>
            </a:r>
          </a:p>
          <a:p>
            <a:pPr lvl="1" fontAlgn="auto">
              <a:spcAft>
                <a:spcPts val="0"/>
              </a:spcAft>
              <a:defRPr/>
            </a:pPr>
            <a:r>
              <a:rPr lang="en-US" dirty="0" smtClean="0"/>
              <a:t>COMs  </a:t>
            </a:r>
            <a:r>
              <a:rPr lang="en-US" dirty="0"/>
              <a:t>implement a map based Trip Planner using Open-Trip-Planner </a:t>
            </a:r>
          </a:p>
          <a:p>
            <a:pPr lvl="2" fontAlgn="auto">
              <a:spcAft>
                <a:spcPts val="0"/>
              </a:spcAft>
              <a:defRPr/>
            </a:pPr>
            <a:r>
              <a:rPr lang="en-US" dirty="0"/>
              <a:t>Who? Independent Commercial Companies e.g. Yaron-</a:t>
            </a:r>
            <a:r>
              <a:rPr lang="en-US" dirty="0" err="1"/>
              <a:t>Eng</a:t>
            </a:r>
            <a:r>
              <a:rPr lang="en-US" dirty="0"/>
              <a:t> </a:t>
            </a:r>
            <a:endParaRPr lang="en-US" dirty="0" smtClean="0"/>
          </a:p>
          <a:p>
            <a:pPr lvl="2" fontAlgn="auto">
              <a:spcAft>
                <a:spcPts val="0"/>
              </a:spcAft>
              <a:defRPr/>
            </a:pPr>
            <a:r>
              <a:rPr lang="en-US" dirty="0" smtClean="0"/>
              <a:t>Cost</a:t>
            </a:r>
            <a:r>
              <a:rPr lang="en-US" dirty="0"/>
              <a:t>? ~$50K-$100K one time</a:t>
            </a:r>
          </a:p>
          <a:p>
            <a:pPr lvl="2" fontAlgn="auto">
              <a:spcAft>
                <a:spcPts val="0"/>
              </a:spcAft>
              <a:defRPr/>
            </a:pPr>
            <a:r>
              <a:rPr lang="en-US" dirty="0"/>
              <a:t>Schedule? 1-2 </a:t>
            </a:r>
            <a:r>
              <a:rPr lang="en-US" dirty="0" smtClean="0"/>
              <a:t>months</a:t>
            </a:r>
          </a:p>
          <a:p>
            <a:pPr lvl="1" fontAlgn="auto">
              <a:spcAft>
                <a:spcPts val="0"/>
              </a:spcAft>
              <a:defRPr/>
            </a:pPr>
            <a:r>
              <a:rPr lang="en-US" dirty="0" smtClean="0"/>
              <a:t>COMs </a:t>
            </a:r>
            <a:r>
              <a:rPr lang="en-US" dirty="0"/>
              <a:t>launch and maintain the Trip Planner </a:t>
            </a:r>
            <a:endParaRPr lang="en-US" dirty="0" smtClean="0"/>
          </a:p>
          <a:p>
            <a:pPr lvl="2" fontAlgn="auto">
              <a:spcAft>
                <a:spcPts val="0"/>
              </a:spcAft>
              <a:defRPr/>
            </a:pPr>
            <a:r>
              <a:rPr lang="en-US" dirty="0"/>
              <a:t>Who? Independent Commercial Companies </a:t>
            </a:r>
            <a:endParaRPr lang="en-US" dirty="0" smtClean="0"/>
          </a:p>
          <a:p>
            <a:pPr lvl="2" fontAlgn="auto">
              <a:spcAft>
                <a:spcPts val="0"/>
              </a:spcAft>
              <a:defRPr/>
            </a:pPr>
            <a:r>
              <a:rPr lang="en-US" dirty="0" smtClean="0"/>
              <a:t>Cost</a:t>
            </a:r>
            <a:r>
              <a:rPr lang="en-US" dirty="0"/>
              <a:t>? ~$25K annually + hosting charges ~$10K annually</a:t>
            </a:r>
          </a:p>
          <a:p>
            <a:pPr lvl="1" fontAlgn="auto">
              <a:spcAft>
                <a:spcPts val="0"/>
              </a:spcAft>
              <a:defRPr/>
            </a:pPr>
            <a:endParaRPr lang="en-US" dirty="0" smtClean="0"/>
          </a:p>
          <a:p>
            <a:pPr lvl="1" fontAlgn="auto">
              <a:spcAft>
                <a:spcPts val="0"/>
              </a:spcAft>
              <a:defRPr/>
            </a:pPr>
            <a:r>
              <a:rPr lang="en-US" dirty="0" smtClean="0">
                <a:solidFill>
                  <a:schemeClr val="tx2"/>
                </a:solidFill>
              </a:rPr>
              <a:t>COMs </a:t>
            </a:r>
            <a:r>
              <a:rPr lang="en-US" dirty="0">
                <a:solidFill>
                  <a:schemeClr val="tx2"/>
                </a:solidFill>
              </a:rPr>
              <a:t>implement launch and maintain many other applications</a:t>
            </a:r>
          </a:p>
          <a:p>
            <a:pPr lvl="1" fontAlgn="auto">
              <a:spcAft>
                <a:spcPts val="0"/>
              </a:spcAft>
              <a:defRPr/>
            </a:pPr>
            <a:r>
              <a:rPr lang="en-US" dirty="0" err="1" smtClean="0">
                <a:solidFill>
                  <a:schemeClr val="tx2"/>
                </a:solidFill>
              </a:rPr>
              <a:t>MoT</a:t>
            </a:r>
            <a:r>
              <a:rPr lang="en-US" dirty="0" smtClean="0">
                <a:solidFill>
                  <a:schemeClr val="tx2"/>
                </a:solidFill>
              </a:rPr>
              <a:t> implements, launches and maintains a GTFS feed management system (optional) for weekly updates</a:t>
            </a:r>
          </a:p>
          <a:p>
            <a:pPr lvl="2" fontAlgn="auto">
              <a:spcAft>
                <a:spcPts val="0"/>
              </a:spcAft>
              <a:defRPr/>
            </a:pPr>
            <a:r>
              <a:rPr lang="en-US" dirty="0" smtClean="0">
                <a:solidFill>
                  <a:schemeClr val="tx2"/>
                </a:solidFill>
              </a:rPr>
              <a:t>Who</a:t>
            </a:r>
            <a:r>
              <a:rPr lang="en-US" dirty="0">
                <a:solidFill>
                  <a:schemeClr val="tx2"/>
                </a:solidFill>
              </a:rPr>
              <a:t>? Contractor</a:t>
            </a:r>
          </a:p>
          <a:p>
            <a:pPr lvl="2" fontAlgn="auto">
              <a:spcAft>
                <a:spcPts val="0"/>
              </a:spcAft>
              <a:defRPr/>
            </a:pPr>
            <a:r>
              <a:rPr lang="en-US" dirty="0">
                <a:solidFill>
                  <a:schemeClr val="tx2"/>
                </a:solidFill>
              </a:rPr>
              <a:t>Cost? ~$75K-$125K one time + ~$25K annually</a:t>
            </a:r>
          </a:p>
          <a:p>
            <a:pPr lvl="2" fontAlgn="auto">
              <a:spcAft>
                <a:spcPts val="0"/>
              </a:spcAft>
              <a:defRPr/>
            </a:pPr>
            <a:r>
              <a:rPr lang="en-US" dirty="0">
                <a:solidFill>
                  <a:schemeClr val="tx2"/>
                </a:solidFill>
              </a:rPr>
              <a:t>Schedule? Data management system start early </a:t>
            </a:r>
            <a:r>
              <a:rPr lang="en-US" dirty="0" smtClean="0">
                <a:solidFill>
                  <a:schemeClr val="tx2"/>
                </a:solidFill>
              </a:rPr>
              <a:t>2012</a:t>
            </a:r>
            <a:endParaRPr lang="en-US" dirty="0">
              <a:solidFill>
                <a:schemeClr val="tx2"/>
              </a:solidFill>
            </a:endParaRPr>
          </a:p>
        </p:txBody>
      </p:sp>
      <p:sp>
        <p:nvSpPr>
          <p:cNvPr id="4" name="Content Placeholder 3"/>
          <p:cNvSpPr>
            <a:spLocks noGrp="1"/>
          </p:cNvSpPr>
          <p:nvPr>
            <p:ph sz="half" idx="2"/>
          </p:nvPr>
        </p:nvSpPr>
        <p:spPr>
          <a:xfrm>
            <a:off x="4648200" y="914400"/>
            <a:ext cx="4495800" cy="5943600"/>
          </a:xfrm>
        </p:spPr>
        <p:txBody>
          <a:bodyPr rtlCol="0">
            <a:normAutofit fontScale="55000" lnSpcReduction="20000"/>
          </a:bodyPr>
          <a:lstStyle/>
          <a:p>
            <a:pPr fontAlgn="auto">
              <a:spcAft>
                <a:spcPts val="0"/>
              </a:spcAft>
              <a:defRPr/>
            </a:pPr>
            <a:r>
              <a:rPr lang="en-US" dirty="0"/>
              <a:t>Total</a:t>
            </a:r>
          </a:p>
          <a:p>
            <a:pPr lvl="1" fontAlgn="auto">
              <a:spcAft>
                <a:spcPts val="0"/>
              </a:spcAft>
              <a:defRPr/>
            </a:pPr>
            <a:r>
              <a:rPr lang="en-US" dirty="0"/>
              <a:t>Costs?  </a:t>
            </a:r>
          </a:p>
          <a:p>
            <a:pPr lvl="2" fontAlgn="auto">
              <a:spcAft>
                <a:spcPts val="0"/>
              </a:spcAft>
              <a:defRPr/>
            </a:pPr>
            <a:r>
              <a:rPr lang="en-US" dirty="0" err="1"/>
              <a:t>MoT</a:t>
            </a:r>
            <a:r>
              <a:rPr lang="en-US" dirty="0"/>
              <a:t>:  </a:t>
            </a:r>
            <a:r>
              <a:rPr lang="en-US" dirty="0" smtClean="0"/>
              <a:t>~$</a:t>
            </a:r>
            <a:r>
              <a:rPr lang="en-US" dirty="0"/>
              <a:t>25K annually</a:t>
            </a:r>
          </a:p>
          <a:p>
            <a:pPr lvl="2" fontAlgn="auto">
              <a:spcAft>
                <a:spcPts val="0"/>
              </a:spcAft>
              <a:defRPr/>
            </a:pPr>
            <a:r>
              <a:rPr lang="en-US" dirty="0" smtClean="0"/>
              <a:t>GOOG:  </a:t>
            </a:r>
            <a:r>
              <a:rPr lang="en-US" dirty="0"/>
              <a:t>~$25-$75K one time </a:t>
            </a:r>
          </a:p>
          <a:p>
            <a:pPr lvl="2" fontAlgn="auto">
              <a:spcAft>
                <a:spcPts val="0"/>
              </a:spcAft>
              <a:defRPr/>
            </a:pPr>
            <a:r>
              <a:rPr lang="en-US" dirty="0" smtClean="0"/>
              <a:t>COMs</a:t>
            </a:r>
            <a:r>
              <a:rPr lang="en-US" dirty="0"/>
              <a:t>:  ~$50-$100K one time + ~$35K annually</a:t>
            </a:r>
          </a:p>
          <a:p>
            <a:pPr lvl="1" fontAlgn="auto">
              <a:spcAft>
                <a:spcPts val="0"/>
              </a:spcAft>
              <a:defRPr/>
            </a:pPr>
            <a:r>
              <a:rPr lang="en-US" dirty="0"/>
              <a:t>Schedule? 2-3 months</a:t>
            </a:r>
          </a:p>
          <a:p>
            <a:pPr fontAlgn="auto">
              <a:spcAft>
                <a:spcPts val="0"/>
              </a:spcAft>
              <a:defRPr/>
            </a:pPr>
            <a:r>
              <a:rPr lang="en-US" dirty="0"/>
              <a:t>Pros - Benefits</a:t>
            </a:r>
          </a:p>
          <a:p>
            <a:pPr lvl="1" fontAlgn="auto">
              <a:spcAft>
                <a:spcPts val="0"/>
              </a:spcAft>
              <a:defRPr/>
            </a:pPr>
            <a:r>
              <a:rPr lang="en-US" dirty="0" smtClean="0"/>
              <a:t>Can </a:t>
            </a:r>
            <a:r>
              <a:rPr lang="en-US" dirty="0"/>
              <a:t>deliver map based trip planner in very short schedule and very low cost</a:t>
            </a:r>
          </a:p>
          <a:p>
            <a:pPr lvl="1" fontAlgn="auto">
              <a:spcAft>
                <a:spcPts val="0"/>
              </a:spcAft>
              <a:defRPr/>
            </a:pPr>
            <a:r>
              <a:rPr lang="en-US" dirty="0"/>
              <a:t>Future enhancements of Trip Planner functionality without need for ongoing development</a:t>
            </a:r>
          </a:p>
          <a:p>
            <a:pPr lvl="1" fontAlgn="auto">
              <a:spcAft>
                <a:spcPts val="0"/>
              </a:spcAft>
              <a:defRPr/>
            </a:pPr>
            <a:r>
              <a:rPr lang="en-US" dirty="0"/>
              <a:t>No single vendor </a:t>
            </a:r>
            <a:r>
              <a:rPr lang="en-US" dirty="0" smtClean="0"/>
              <a:t>lock-in</a:t>
            </a:r>
          </a:p>
          <a:p>
            <a:pPr lvl="1" fontAlgn="auto">
              <a:spcAft>
                <a:spcPts val="0"/>
              </a:spcAft>
              <a:defRPr/>
            </a:pPr>
            <a:r>
              <a:rPr lang="en-US" dirty="0" smtClean="0"/>
              <a:t>Excellent exposure </a:t>
            </a:r>
            <a:r>
              <a:rPr lang="en-US" dirty="0"/>
              <a:t>to public</a:t>
            </a:r>
          </a:p>
          <a:p>
            <a:pPr lvl="1" fontAlgn="auto">
              <a:spcAft>
                <a:spcPts val="0"/>
              </a:spcAft>
              <a:defRPr/>
            </a:pPr>
            <a:r>
              <a:rPr lang="en-US" dirty="0" smtClean="0"/>
              <a:t>Excellent variety </a:t>
            </a:r>
            <a:r>
              <a:rPr lang="en-US" dirty="0"/>
              <a:t>of transit applications available to public without additional investment by </a:t>
            </a:r>
            <a:r>
              <a:rPr lang="en-US" dirty="0" err="1"/>
              <a:t>MoT</a:t>
            </a:r>
            <a:endParaRPr lang="en-US" dirty="0"/>
          </a:p>
          <a:p>
            <a:pPr lvl="1" fontAlgn="auto">
              <a:spcAft>
                <a:spcPts val="0"/>
              </a:spcAft>
              <a:defRPr/>
            </a:pPr>
            <a:r>
              <a:rPr lang="en-US" dirty="0"/>
              <a:t>Promotes development of local software industry</a:t>
            </a:r>
          </a:p>
          <a:p>
            <a:pPr lvl="1" fontAlgn="auto">
              <a:spcAft>
                <a:spcPts val="0"/>
              </a:spcAft>
              <a:defRPr/>
            </a:pPr>
            <a:r>
              <a:rPr lang="en-US" dirty="0" smtClean="0"/>
              <a:t>Trip Planner Functionality initially includes Google Transit and what OTP provides</a:t>
            </a:r>
          </a:p>
          <a:p>
            <a:pPr fontAlgn="auto">
              <a:spcAft>
                <a:spcPts val="0"/>
              </a:spcAft>
              <a:defRPr/>
            </a:pPr>
            <a:r>
              <a:rPr lang="en-US" dirty="0" smtClean="0"/>
              <a:t>Cons </a:t>
            </a:r>
            <a:r>
              <a:rPr lang="en-US" dirty="0"/>
              <a:t>- Issues, Disadvantages and Risks</a:t>
            </a:r>
          </a:p>
          <a:p>
            <a:pPr lvl="1" fontAlgn="auto">
              <a:spcAft>
                <a:spcPts val="0"/>
              </a:spcAft>
              <a:defRPr/>
            </a:pPr>
            <a:r>
              <a:rPr lang="en-US" dirty="0"/>
              <a:t>Limited control of data</a:t>
            </a:r>
          </a:p>
          <a:p>
            <a:pPr lvl="1" fontAlgn="auto">
              <a:spcAft>
                <a:spcPts val="0"/>
              </a:spcAft>
              <a:defRPr/>
            </a:pPr>
            <a:r>
              <a:rPr lang="en-US" dirty="0" smtClean="0"/>
              <a:t>Infrequent </a:t>
            </a:r>
            <a:r>
              <a:rPr lang="en-US" dirty="0"/>
              <a:t>updates of transit data – once a quarter</a:t>
            </a:r>
          </a:p>
          <a:p>
            <a:pPr fontAlgn="auto">
              <a:spcAft>
                <a:spcPts val="0"/>
              </a:spcAft>
              <a:defRPr/>
            </a:pPr>
            <a:r>
              <a:rPr lang="en-US" dirty="0" err="1"/>
              <a:t>MoT</a:t>
            </a:r>
            <a:r>
              <a:rPr lang="en-US" dirty="0"/>
              <a:t> terms of use</a:t>
            </a:r>
          </a:p>
          <a:p>
            <a:pPr lvl="1" fontAlgn="auto">
              <a:spcAft>
                <a:spcPts val="0"/>
              </a:spcAft>
              <a:defRPr/>
            </a:pPr>
            <a:r>
              <a:rPr lang="en-US" dirty="0"/>
              <a:t>Disclaimer</a:t>
            </a:r>
          </a:p>
          <a:p>
            <a:pPr lvl="1" fontAlgn="auto">
              <a:spcAft>
                <a:spcPts val="0"/>
              </a:spcAft>
              <a:defRPr/>
            </a:pPr>
            <a:r>
              <a:rPr lang="en-US" dirty="0"/>
              <a:t>Link to </a:t>
            </a:r>
            <a:r>
              <a:rPr lang="en-US" dirty="0" err="1"/>
              <a:t>MoT</a:t>
            </a:r>
            <a:r>
              <a:rPr lang="en-US" dirty="0"/>
              <a:t> </a:t>
            </a:r>
            <a:r>
              <a:rPr lang="en-US" dirty="0" smtClean="0"/>
              <a:t>website</a:t>
            </a:r>
          </a:p>
          <a:p>
            <a:pPr lvl="1" fontAlgn="auto">
              <a:spcAft>
                <a:spcPts val="0"/>
              </a:spcAft>
              <a:defRPr/>
            </a:pPr>
            <a:r>
              <a:rPr lang="en-US" dirty="0" smtClean="0"/>
              <a:t>Need to negotiate agreement with Google</a:t>
            </a:r>
            <a:endParaRPr lang="en-US" dirty="0"/>
          </a:p>
          <a:p>
            <a:pPr fontAlgn="auto">
              <a:spcAft>
                <a:spcPts val="0"/>
              </a:spcAft>
              <a:defRPr/>
            </a:pPr>
            <a:endParaRPr lang="en-US" dirty="0"/>
          </a:p>
        </p:txBody>
      </p:sp>
    </p:spTree>
    <p:extLst>
      <p:ext uri="{BB962C8B-B14F-4D97-AF65-F5344CB8AC3E}">
        <p14:creationId xmlns:p14="http://schemas.microsoft.com/office/powerpoint/2010/main" xmlns="" val="10284895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543800" cy="563562"/>
          </a:xfrm>
        </p:spPr>
        <p:txBody>
          <a:bodyPr>
            <a:normAutofit/>
          </a:bodyPr>
          <a:lstStyle/>
          <a:p>
            <a:pPr lvl="0"/>
            <a:r>
              <a:rPr lang="en-US" sz="2400" dirty="0">
                <a:latin typeface="+mn-lt"/>
                <a:ea typeface="+mn-ea"/>
                <a:cs typeface="+mn-cs"/>
              </a:rPr>
              <a:t>What are typical barriers and how are they overcome</a:t>
            </a:r>
            <a:r>
              <a:rPr lang="en-US" sz="2400" dirty="0" smtClean="0">
                <a:latin typeface="+mn-lt"/>
                <a:ea typeface="+mn-ea"/>
                <a:cs typeface="+mn-cs"/>
              </a:rPr>
              <a:t>?</a:t>
            </a:r>
            <a:endParaRPr lang="en-US" sz="2400" dirty="0">
              <a:latin typeface="+mn-lt"/>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45556771"/>
              </p:ext>
            </p:extLst>
          </p:nvPr>
        </p:nvGraphicFramePr>
        <p:xfrm>
          <a:off x="76200" y="609600"/>
          <a:ext cx="8915400" cy="5711468"/>
        </p:xfrm>
        <a:graphic>
          <a:graphicData uri="http://schemas.openxmlformats.org/drawingml/2006/table">
            <a:tbl>
              <a:tblPr firstRow="1" bandRow="1">
                <a:tableStyleId>{5C22544A-7EE6-4342-B048-85BDC9FD1C3A}</a:tableStyleId>
              </a:tblPr>
              <a:tblGrid>
                <a:gridCol w="3124200"/>
                <a:gridCol w="5791200"/>
              </a:tblGrid>
              <a:tr h="445492">
                <a:tc>
                  <a:txBody>
                    <a:bodyPr/>
                    <a:lstStyle/>
                    <a:p>
                      <a:pPr algn="ctr"/>
                      <a:r>
                        <a:rPr lang="en-US" sz="1400" dirty="0" smtClean="0"/>
                        <a:t>Barriers / Concerns</a:t>
                      </a:r>
                      <a:endParaRPr lang="en-US" sz="1400" dirty="0"/>
                    </a:p>
                  </a:txBody>
                  <a:tcPr/>
                </a:tc>
                <a:tc>
                  <a:txBody>
                    <a:bodyPr/>
                    <a:lstStyle/>
                    <a:p>
                      <a:pPr algn="ctr"/>
                      <a:r>
                        <a:rPr lang="en-US" sz="1400" dirty="0" smtClean="0"/>
                        <a:t>Solutions</a:t>
                      </a:r>
                      <a:endParaRPr lang="en-US" sz="1400" dirty="0"/>
                    </a:p>
                  </a:txBody>
                  <a:tcPr/>
                </a:tc>
              </a:tr>
              <a:tr h="545108">
                <a:tc>
                  <a:txBody>
                    <a:bodyPr/>
                    <a:lstStyle/>
                    <a:p>
                      <a:r>
                        <a:rPr lang="en-US" sz="1400" dirty="0" smtClean="0"/>
                        <a:t>The</a:t>
                      </a:r>
                      <a:r>
                        <a:rPr lang="en-US" sz="1400" baseline="0" dirty="0" smtClean="0"/>
                        <a:t> agreement with Google Transit requires that we indemnify Google.</a:t>
                      </a:r>
                      <a:endParaRPr lang="en-US" sz="1400" dirty="0"/>
                    </a:p>
                  </a:txBody>
                  <a:tcPr/>
                </a:tc>
                <a:tc>
                  <a:txBody>
                    <a:bodyPr/>
                    <a:lstStyle/>
                    <a:p>
                      <a:r>
                        <a:rPr lang="en-US" sz="1400" dirty="0" smtClean="0"/>
                        <a:t>Making the GTFS feed publically available does not require an agreement with Google. The public good of Google</a:t>
                      </a:r>
                      <a:r>
                        <a:rPr lang="en-US" sz="1400" baseline="0" dirty="0" smtClean="0"/>
                        <a:t> Transit </a:t>
                      </a:r>
                      <a:r>
                        <a:rPr lang="en-US" sz="1400" dirty="0" smtClean="0"/>
                        <a:t>significantly outweighs the legal risk.</a:t>
                      </a:r>
                    </a:p>
                  </a:txBody>
                  <a:tcPr/>
                </a:tc>
              </a:tr>
              <a:tr h="804188">
                <a:tc>
                  <a:txBody>
                    <a:bodyPr/>
                    <a:lstStyle/>
                    <a:p>
                      <a:r>
                        <a:rPr lang="en-US" sz="1400" dirty="0" smtClean="0"/>
                        <a:t>I can </a:t>
                      </a:r>
                      <a:r>
                        <a:rPr lang="en-US" sz="1400" smtClean="0"/>
                        <a:t>not lose </a:t>
                      </a:r>
                      <a:r>
                        <a:rPr lang="en-US" sz="1400" dirty="0" smtClean="0"/>
                        <a:t>control of my scheduling data</a:t>
                      </a:r>
                      <a:r>
                        <a:rPr lang="en-US" sz="1400" baseline="0" dirty="0" smtClean="0"/>
                        <a:t> by publishing a feed.</a:t>
                      </a:r>
                      <a:endParaRPr lang="en-US" sz="1400" dirty="0"/>
                    </a:p>
                  </a:txBody>
                  <a:tcPr/>
                </a:tc>
                <a:tc>
                  <a:txBody>
                    <a:bodyPr/>
                    <a:lstStyle/>
                    <a:p>
                      <a:r>
                        <a:rPr lang="en-US" sz="1400" dirty="0" smtClean="0"/>
                        <a:t>By publishing the GTFS feed</a:t>
                      </a:r>
                      <a:r>
                        <a:rPr lang="en-US" sz="1400" baseline="0" dirty="0" smtClean="0"/>
                        <a:t> you do not relinquish control of your data. You can make your feed publically available. Anyone wanting to use the data needs to license it from you.</a:t>
                      </a:r>
                      <a:endParaRPr lang="en-US" sz="1400" dirty="0"/>
                    </a:p>
                  </a:txBody>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We can not use GTFS because we need to be able</a:t>
                      </a:r>
                      <a:r>
                        <a:rPr lang="en-US" sz="1400" baseline="0" dirty="0" smtClean="0"/>
                        <a:t> to provide the most up-to-date scheduling information and Google Transit does not update fast enough.</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You can update the GTFS feed as frequently as you like. You can use this data with your own application to provide the most up-to-date</a:t>
                      </a:r>
                      <a:r>
                        <a:rPr lang="en-US" sz="1400" baseline="0" dirty="0" smtClean="0"/>
                        <a:t> information. </a:t>
                      </a:r>
                      <a:endParaRPr lang="en-US" sz="1400" dirty="0"/>
                    </a:p>
                  </a:txBody>
                  <a:tcPr/>
                </a:tc>
              </a:tr>
              <a:tr h="1840508">
                <a:tc>
                  <a:txBody>
                    <a:bodyPr/>
                    <a:lstStyle/>
                    <a:p>
                      <a:r>
                        <a:rPr lang="en-US" sz="1400" dirty="0" smtClean="0"/>
                        <a:t>I already have my own trip-planner application. I don’t need Google Transit.</a:t>
                      </a:r>
                      <a:endParaRPr lang="en-US" sz="1400" dirty="0"/>
                    </a:p>
                  </a:txBody>
                  <a:tcPr/>
                </a:tc>
                <a:tc>
                  <a:txBody>
                    <a:bodyPr/>
                    <a:lstStyle/>
                    <a:p>
                      <a:r>
                        <a:rPr lang="en-US" sz="1400" dirty="0" smtClean="0"/>
                        <a:t>Your expertise is local. Your own trip planner has been designed and tailored to the needs of your riders. It may be able to return more optimal routing or the latest changes in service, or explain in detail how riders can save money with special fares. We see these two services as complementary. We help users who might not consider transit to find your site and discover your services. This is why we link to your website for users to get additional information. Together, we bring new riders to transit, and we help them to find the services that best suit their needs.</a:t>
                      </a:r>
                      <a:endParaRPr lang="en-US" sz="1400" dirty="0"/>
                    </a:p>
                  </a:txBody>
                  <a:tcPr/>
                </a:tc>
              </a:tr>
              <a:tr h="445492">
                <a:tc>
                  <a:txBody>
                    <a:bodyPr/>
                    <a:lstStyle/>
                    <a:p>
                      <a:r>
                        <a:rPr lang="en-US" sz="1400" dirty="0" smtClean="0"/>
                        <a:t>How will I guarantee the correctness of every application that uses my data, in order to make sure riders don’t receive bad/outdated info?</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Licensing agreements with 3</a:t>
                      </a:r>
                      <a:r>
                        <a:rPr lang="en-US" sz="1400" baseline="30000" dirty="0" smtClean="0"/>
                        <a:t>rd</a:t>
                      </a:r>
                      <a:r>
                        <a:rPr lang="en-US" sz="1400" dirty="0" smtClean="0"/>
                        <a:t> party developers can include the</a:t>
                      </a:r>
                      <a:r>
                        <a:rPr lang="en-US" sz="1400" baseline="0" dirty="0" smtClean="0"/>
                        <a:t> requirement to post a disclaimer that </a:t>
                      </a:r>
                      <a:r>
                        <a:rPr lang="en-US" sz="1400" dirty="0" smtClean="0"/>
                        <a:t>"this application is in no way affiliated with or endorsed or approved by the </a:t>
                      </a:r>
                      <a:r>
                        <a:rPr lang="en-US" sz="1400" baseline="0" dirty="0" smtClean="0"/>
                        <a:t>Transit Agency”.</a:t>
                      </a:r>
                      <a:endParaRPr lang="en-US" sz="1400" dirty="0"/>
                    </a:p>
                  </a:txBody>
                  <a:tcPr/>
                </a:tc>
              </a:tr>
            </a:tbl>
          </a:graphicData>
        </a:graphic>
      </p:graphicFrame>
    </p:spTree>
    <p:extLst>
      <p:ext uri="{BB962C8B-B14F-4D97-AF65-F5344CB8AC3E}">
        <p14:creationId xmlns:p14="http://schemas.microsoft.com/office/powerpoint/2010/main" xmlns="" val="566572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fontScale="90000"/>
          </a:bodyPr>
          <a:lstStyle/>
          <a:p>
            <a:r>
              <a:rPr lang="en-US" dirty="0" smtClean="0"/>
              <a:t>The </a:t>
            </a:r>
            <a:r>
              <a:rPr lang="en-US" dirty="0" err="1" smtClean="0"/>
              <a:t>MoT</a:t>
            </a:r>
            <a:r>
              <a:rPr lang="en-US" dirty="0" smtClean="0"/>
              <a:t> can remove a </a:t>
            </a:r>
            <a:r>
              <a:rPr lang="en-US" dirty="0" smtClean="0">
                <a:solidFill>
                  <a:srgbClr val="FF0000"/>
                </a:solidFill>
              </a:rPr>
              <a:t>barrier</a:t>
            </a:r>
            <a:r>
              <a:rPr lang="en-US" dirty="0" smtClean="0"/>
              <a:t> to Economic Development</a:t>
            </a:r>
            <a:endParaRPr lang="en-US" dirty="0"/>
          </a:p>
        </p:txBody>
      </p:sp>
      <p:sp>
        <p:nvSpPr>
          <p:cNvPr id="3" name="Content Placeholder 2"/>
          <p:cNvSpPr>
            <a:spLocks noGrp="1"/>
          </p:cNvSpPr>
          <p:nvPr>
            <p:ph idx="1"/>
          </p:nvPr>
        </p:nvSpPr>
        <p:spPr>
          <a:xfrm>
            <a:off x="315433" y="2362200"/>
            <a:ext cx="8610600" cy="4343400"/>
          </a:xfrm>
        </p:spPr>
        <p:txBody>
          <a:bodyPr>
            <a:normAutofit lnSpcReduction="10000"/>
          </a:bodyPr>
          <a:lstStyle/>
          <a:p>
            <a:r>
              <a:rPr lang="en-US" sz="2800" dirty="0" smtClean="0"/>
              <a:t>Two top global business Mega Trends (according to Frost and Sullivan) are Mega-Metros and Smart-Cities</a:t>
            </a:r>
          </a:p>
          <a:p>
            <a:r>
              <a:rPr lang="en-US" sz="2800" dirty="0" smtClean="0"/>
              <a:t>The Israeli High-Tech industry is well positioned to take advantage of these trends</a:t>
            </a:r>
          </a:p>
          <a:p>
            <a:pPr lvl="1"/>
            <a:r>
              <a:rPr lang="en-US" sz="2400" dirty="0" smtClean="0"/>
              <a:t>Leaders in communications, software, internet and mobile applications…</a:t>
            </a:r>
          </a:p>
          <a:p>
            <a:r>
              <a:rPr lang="en-US" sz="2800" dirty="0" smtClean="0"/>
              <a:t>BUT – the lack of open transit information is a </a:t>
            </a:r>
            <a:r>
              <a:rPr lang="en-US" sz="2800" dirty="0" smtClean="0">
                <a:solidFill>
                  <a:srgbClr val="FF0000"/>
                </a:solidFill>
              </a:rPr>
              <a:t>BARRIER </a:t>
            </a:r>
            <a:r>
              <a:rPr lang="en-US" sz="2800" dirty="0" smtClean="0"/>
              <a:t>and puts us at a competitive </a:t>
            </a:r>
            <a:r>
              <a:rPr lang="en-US" sz="2800" dirty="0" smtClean="0">
                <a:solidFill>
                  <a:srgbClr val="FF0000"/>
                </a:solidFill>
              </a:rPr>
              <a:t>DISADVANTAGE</a:t>
            </a:r>
            <a:r>
              <a:rPr lang="en-US" sz="2800" dirty="0" smtClean="0"/>
              <a:t> vs. other places like: CA, MA, NY, OR, Finland, UK, France, Sweden, India, China</a:t>
            </a:r>
            <a:endParaRPr lang="en-US" sz="2800" dirty="0"/>
          </a:p>
        </p:txBody>
      </p:sp>
      <p:sp>
        <p:nvSpPr>
          <p:cNvPr id="4" name="TextBox 3"/>
          <p:cNvSpPr txBox="1"/>
          <p:nvPr/>
        </p:nvSpPr>
        <p:spPr>
          <a:xfrm>
            <a:off x="86833" y="1654314"/>
            <a:ext cx="8839200" cy="707886"/>
          </a:xfrm>
          <a:prstGeom prst="rect">
            <a:avLst/>
          </a:prstGeom>
          <a:noFill/>
        </p:spPr>
        <p:txBody>
          <a:bodyPr wrap="square" rtlCol="0">
            <a:spAutoFit/>
          </a:bodyPr>
          <a:lstStyle/>
          <a:p>
            <a:pPr algn="r" rtl="1"/>
            <a:r>
              <a:rPr lang="he-IL" sz="2000" b="1" i="1" dirty="0">
                <a:solidFill>
                  <a:schemeClr val="tx2"/>
                </a:solidFill>
              </a:rPr>
              <a:t>השר מיקי איתן: "תחום </a:t>
            </a:r>
            <a:r>
              <a:rPr lang="he-IL" sz="2000" b="1" i="1" dirty="0" err="1">
                <a:solidFill>
                  <a:schemeClr val="tx2"/>
                </a:solidFill>
              </a:rPr>
              <a:t>המיחשוב</a:t>
            </a:r>
            <a:r>
              <a:rPr lang="he-IL" sz="2000" b="1" i="1" dirty="0">
                <a:solidFill>
                  <a:schemeClr val="tx2"/>
                </a:solidFill>
              </a:rPr>
              <a:t> הממשלתי הפך לפופולארי ומייצר תעשיה של ממש"</a:t>
            </a:r>
          </a:p>
          <a:p>
            <a:pPr algn="r" rtl="1"/>
            <a:endParaRPr lang="en-US" sz="2000" i="1" dirty="0">
              <a:solidFill>
                <a:schemeClr val="tx2"/>
              </a:solidFill>
            </a:endParaRPr>
          </a:p>
        </p:txBody>
      </p:sp>
    </p:spTree>
    <p:extLst>
      <p:ext uri="{BB962C8B-B14F-4D97-AF65-F5344CB8AC3E}">
        <p14:creationId xmlns:p14="http://schemas.microsoft.com/office/powerpoint/2010/main" xmlns="" val="3010742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eaLnBrk="1" latinLnBrk="0" hangingPunct="1"/>
            <a:r>
              <a:rPr lang="en-US" sz="4000" kern="1200" dirty="0" smtClean="0">
                <a:solidFill>
                  <a:schemeClr val="tx1"/>
                </a:solidFill>
                <a:effectLst/>
                <a:latin typeface="+mn-lt"/>
                <a:ea typeface="+mn-ea"/>
                <a:cs typeface="+mn-cs"/>
              </a:rPr>
              <a:t>A call to action!</a:t>
            </a:r>
            <a:endParaRPr lang="en-US" sz="5400" dirty="0"/>
          </a:p>
        </p:txBody>
      </p:sp>
      <p:sp>
        <p:nvSpPr>
          <p:cNvPr id="3" name="Content Placeholder 2"/>
          <p:cNvSpPr>
            <a:spLocks noGrp="1"/>
          </p:cNvSpPr>
          <p:nvPr>
            <p:ph idx="1"/>
          </p:nvPr>
        </p:nvSpPr>
        <p:spPr/>
        <p:txBody>
          <a:bodyPr/>
          <a:lstStyle/>
          <a:p>
            <a:r>
              <a:rPr lang="en-US" dirty="0" smtClean="0"/>
              <a:t>Convert Tel-Aviv Metro transit data to a GTFS feed and make the feed publically available</a:t>
            </a:r>
          </a:p>
          <a:p>
            <a:pPr>
              <a:lnSpc>
                <a:spcPct val="250000"/>
              </a:lnSpc>
            </a:pPr>
            <a:r>
              <a:rPr lang="en-US" dirty="0" smtClean="0">
                <a:solidFill>
                  <a:schemeClr val="tx2"/>
                </a:solidFill>
              </a:rPr>
              <a:t>Get Tel-Aviv on the Google Transit Map</a:t>
            </a:r>
          </a:p>
          <a:p>
            <a:pPr lvl="1">
              <a:spcBef>
                <a:spcPts val="0"/>
              </a:spcBef>
            </a:pPr>
            <a:r>
              <a:rPr lang="en-US" dirty="0" smtClean="0">
                <a:solidFill>
                  <a:schemeClr val="tx2"/>
                </a:solidFill>
              </a:rPr>
              <a:t>By negotiating and signing an agreement with Google</a:t>
            </a:r>
          </a:p>
          <a:p>
            <a:endParaRPr lang="en-US" dirty="0"/>
          </a:p>
        </p:txBody>
      </p:sp>
    </p:spTree>
    <p:extLst>
      <p:ext uri="{BB962C8B-B14F-4D97-AF65-F5344CB8AC3E}">
        <p14:creationId xmlns:p14="http://schemas.microsoft.com/office/powerpoint/2010/main" xmlns="" val="653358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r>
              <a:rPr lang="en-US" sz="2000" dirty="0" smtClean="0">
                <a:hlinkClick r:id="rId3"/>
              </a:rPr>
              <a:t>http://groups.google.com/group/transit-developers</a:t>
            </a:r>
            <a:r>
              <a:rPr lang="en-US" sz="2000" dirty="0" smtClean="0"/>
              <a:t> </a:t>
            </a:r>
          </a:p>
          <a:p>
            <a:r>
              <a:rPr lang="en-US" sz="2000" dirty="0">
                <a:hlinkClick r:id="rId4"/>
              </a:rPr>
              <a:t>http://</a:t>
            </a:r>
            <a:r>
              <a:rPr lang="en-US" sz="2000" dirty="0" smtClean="0">
                <a:hlinkClick r:id="rId4"/>
              </a:rPr>
              <a:t>code.google.com/transit/spec/transit_feed_specification.html</a:t>
            </a:r>
            <a:endParaRPr lang="en-US" sz="2000" dirty="0" smtClean="0"/>
          </a:p>
          <a:p>
            <a:r>
              <a:rPr lang="en-US" sz="2000" dirty="0" smtClean="0">
                <a:hlinkClick r:id="rId5"/>
              </a:rPr>
              <a:t>http://code.google.com/p/googletransitdatafeed/wiki/PublicFeeds</a:t>
            </a:r>
            <a:r>
              <a:rPr lang="en-US" sz="2000" dirty="0" smtClean="0"/>
              <a:t> </a:t>
            </a:r>
          </a:p>
          <a:p>
            <a:r>
              <a:rPr lang="en-US" sz="2000" dirty="0">
                <a:hlinkClick r:id="rId6"/>
              </a:rPr>
              <a:t>http://</a:t>
            </a:r>
            <a:r>
              <a:rPr lang="en-US" sz="2000" dirty="0" smtClean="0">
                <a:hlinkClick r:id="rId6"/>
              </a:rPr>
              <a:t>www.google.com/intl/en/landing/transit</a:t>
            </a:r>
            <a:r>
              <a:rPr lang="en-US" sz="2000" dirty="0" smtClean="0"/>
              <a:t> </a:t>
            </a:r>
          </a:p>
          <a:p>
            <a:r>
              <a:rPr lang="en-US" sz="2000" dirty="0">
                <a:hlinkClick r:id="rId7"/>
              </a:rPr>
              <a:t>http://</a:t>
            </a:r>
            <a:r>
              <a:rPr lang="en-US" sz="2000" dirty="0" smtClean="0">
                <a:hlinkClick r:id="rId7"/>
              </a:rPr>
              <a:t>maps.google.com/help/maps/transit/partners</a:t>
            </a:r>
            <a:r>
              <a:rPr lang="en-US" sz="2000" dirty="0" smtClean="0"/>
              <a:t> </a:t>
            </a:r>
          </a:p>
          <a:p>
            <a:r>
              <a:rPr lang="en-US" sz="2000" dirty="0">
                <a:hlinkClick r:id="rId8"/>
              </a:rPr>
              <a:t>http://</a:t>
            </a:r>
            <a:r>
              <a:rPr lang="en-US" sz="2000" dirty="0" smtClean="0">
                <a:hlinkClick r:id="rId8"/>
              </a:rPr>
              <a:t>opentripplanner.com</a:t>
            </a:r>
            <a:endParaRPr lang="en-US" sz="2000" dirty="0" smtClean="0"/>
          </a:p>
          <a:p>
            <a:r>
              <a:rPr lang="en-US" sz="2000" dirty="0">
                <a:hlinkClick r:id="rId9"/>
              </a:rPr>
              <a:t>http://</a:t>
            </a:r>
            <a:r>
              <a:rPr lang="en-US" sz="2000" dirty="0" smtClean="0">
                <a:hlinkClick r:id="rId9"/>
              </a:rPr>
              <a:t>opentripplanner.org</a:t>
            </a:r>
            <a:endParaRPr lang="en-US" sz="2000" dirty="0" smtClean="0"/>
          </a:p>
          <a:p>
            <a:r>
              <a:rPr lang="en-US" sz="2000" dirty="0" smtClean="0">
                <a:hlinkClick r:id="rId10"/>
              </a:rPr>
              <a:t>http</a:t>
            </a:r>
            <a:r>
              <a:rPr lang="en-US" sz="2000" dirty="0">
                <a:hlinkClick r:id="rId10"/>
              </a:rPr>
              <a:t>://</a:t>
            </a:r>
            <a:r>
              <a:rPr lang="en-US" sz="2000" dirty="0" smtClean="0">
                <a:hlinkClick r:id="rId10"/>
              </a:rPr>
              <a:t>www.gtfs-data-exchange.com</a:t>
            </a:r>
            <a:r>
              <a:rPr lang="en-US" sz="2000" dirty="0"/>
              <a:t> </a:t>
            </a:r>
            <a:endParaRPr lang="en-US" sz="2000" dirty="0" smtClean="0"/>
          </a:p>
          <a:p>
            <a:r>
              <a:rPr lang="en-US" sz="2000" dirty="0">
                <a:hlinkClick r:id="rId11"/>
              </a:rPr>
              <a:t>http://</a:t>
            </a:r>
            <a:r>
              <a:rPr lang="en-US" sz="2000" dirty="0" smtClean="0">
                <a:hlinkClick r:id="rId11"/>
              </a:rPr>
              <a:t>www.citygoround.org</a:t>
            </a:r>
            <a:r>
              <a:rPr lang="en-US" sz="2000" dirty="0" smtClean="0"/>
              <a:t> </a:t>
            </a:r>
          </a:p>
          <a:p>
            <a:r>
              <a:rPr lang="en-US" sz="2000" dirty="0" smtClean="0">
                <a:hlinkClick r:id="rId12"/>
              </a:rPr>
              <a:t>http://developer.trimet.org</a:t>
            </a:r>
            <a:r>
              <a:rPr lang="en-US" sz="2000" dirty="0" smtClean="0"/>
              <a:t> </a:t>
            </a:r>
          </a:p>
          <a:p>
            <a:r>
              <a:rPr lang="en-US" sz="2000" dirty="0" smtClean="0">
                <a:hlinkClick r:id="rId13"/>
              </a:rPr>
              <a:t>http://timetablepublisher.org</a:t>
            </a:r>
            <a:r>
              <a:rPr lang="en-US" sz="2000" dirty="0" smtClean="0"/>
              <a:t> </a:t>
            </a:r>
          </a:p>
          <a:p>
            <a:r>
              <a:rPr lang="en-US" sz="2000" dirty="0">
                <a:hlinkClick r:id="rId14"/>
              </a:rPr>
              <a:t>http://</a:t>
            </a:r>
            <a:r>
              <a:rPr lang="en-US" sz="2000" dirty="0" smtClean="0">
                <a:hlinkClick r:id="rId14"/>
              </a:rPr>
              <a:t>www.walkscore.com/transit-map.php</a:t>
            </a:r>
            <a:r>
              <a:rPr lang="en-US" sz="2000" dirty="0" smtClean="0"/>
              <a:t> </a:t>
            </a:r>
          </a:p>
          <a:p>
            <a:r>
              <a:rPr lang="en-US" sz="2000" dirty="0" smtClean="0">
                <a:hlinkClick r:id="rId15"/>
              </a:rPr>
              <a:t>http://graphserver.github.com/graphserver</a:t>
            </a:r>
          </a:p>
          <a:p>
            <a:r>
              <a:rPr lang="en-US" sz="2000" dirty="0" smtClean="0">
                <a:hlinkClick r:id="rId16"/>
              </a:rPr>
              <a:t>http://trip.atltransit.com</a:t>
            </a:r>
            <a:r>
              <a:rPr lang="en-US" sz="2000" dirty="0" smtClean="0"/>
              <a:t> </a:t>
            </a:r>
          </a:p>
          <a:p>
            <a:r>
              <a:rPr lang="en-US" sz="2000" dirty="0" smtClean="0">
                <a:hlinkClick r:id="rId17"/>
              </a:rPr>
              <a:t>http://myttc.ca</a:t>
            </a:r>
            <a:endParaRPr lang="en-US" sz="2000" dirty="0" smtClean="0"/>
          </a:p>
        </p:txBody>
      </p:sp>
    </p:spTree>
    <p:extLst>
      <p:ext uri="{BB962C8B-B14F-4D97-AF65-F5344CB8AC3E}">
        <p14:creationId xmlns:p14="http://schemas.microsoft.com/office/powerpoint/2010/main" xmlns="" val="32029361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Advantages of GTFS in Israel</a:t>
            </a:r>
            <a:endParaRPr lang="en-US" dirty="0"/>
          </a:p>
        </p:txBody>
      </p:sp>
      <p:sp>
        <p:nvSpPr>
          <p:cNvPr id="3" name="Subtitle 2"/>
          <p:cNvSpPr>
            <a:spLocks noGrp="1"/>
          </p:cNvSpPr>
          <p:nvPr>
            <p:ph type="subTitle" idx="1"/>
          </p:nvPr>
        </p:nvSpPr>
        <p:spPr/>
        <p:txBody>
          <a:bodyPr/>
          <a:lstStyle/>
          <a:p>
            <a:r>
              <a:rPr lang="en-US" dirty="0" smtClean="0">
                <a:hlinkClick r:id="rId3"/>
              </a:rPr>
              <a:t>nachman@miu.org.il</a:t>
            </a:r>
            <a:endParaRPr lang="en-US" dirty="0" smtClean="0"/>
          </a:p>
          <a:p>
            <a:r>
              <a:rPr lang="en-US" dirty="0" smtClean="0">
                <a:hlinkClick r:id="rId4"/>
              </a:rPr>
              <a:t>www.miu.org.il</a:t>
            </a:r>
            <a:endParaRPr lang="en-US" dirty="0" smtClean="0"/>
          </a:p>
        </p:txBody>
      </p:sp>
    </p:spTree>
    <p:extLst>
      <p:ext uri="{BB962C8B-B14F-4D97-AF65-F5344CB8AC3E}">
        <p14:creationId xmlns:p14="http://schemas.microsoft.com/office/powerpoint/2010/main" xmlns="" val="18051926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Application of GTFS for the </a:t>
            </a:r>
            <a:r>
              <a:rPr lang="en-US" sz="3200" dirty="0" smtClean="0"/>
              <a:t/>
            </a:r>
            <a:br>
              <a:rPr lang="en-US" sz="3200" dirty="0" smtClean="0"/>
            </a:br>
            <a:r>
              <a:rPr lang="en-US" sz="3200" dirty="0" smtClean="0"/>
              <a:t>“</a:t>
            </a:r>
            <a:r>
              <a:rPr lang="en-US" sz="3200" dirty="0"/>
              <a:t>2</a:t>
            </a:r>
            <a:r>
              <a:rPr lang="en-US" sz="3200" baseline="30000" dirty="0"/>
              <a:t>nd</a:t>
            </a:r>
            <a:r>
              <a:rPr lang="en-US" sz="3200" dirty="0"/>
              <a:t> beat” – “</a:t>
            </a:r>
            <a:r>
              <a:rPr lang="he-IL" sz="3200" dirty="0"/>
              <a:t>פעימה שניה</a:t>
            </a:r>
            <a:r>
              <a:rPr lang="en-US" sz="3200" dirty="0" smtClean="0"/>
              <a:t>”</a:t>
            </a:r>
            <a:endParaRPr lang="en-US" sz="3200" dirty="0"/>
          </a:p>
        </p:txBody>
      </p:sp>
      <p:sp>
        <p:nvSpPr>
          <p:cNvPr id="3" name="Content Placeholder 2"/>
          <p:cNvSpPr>
            <a:spLocks noGrp="1"/>
          </p:cNvSpPr>
          <p:nvPr>
            <p:ph idx="1"/>
          </p:nvPr>
        </p:nvSpPr>
        <p:spPr>
          <a:xfrm>
            <a:off x="152400" y="1447800"/>
            <a:ext cx="8915400" cy="5257800"/>
          </a:xfrm>
        </p:spPr>
        <p:txBody>
          <a:bodyPr>
            <a:normAutofit fontScale="70000" lnSpcReduction="20000"/>
          </a:bodyPr>
          <a:lstStyle/>
          <a:p>
            <a:r>
              <a:rPr lang="en-US" dirty="0" err="1" smtClean="0"/>
              <a:t>Netivey</a:t>
            </a:r>
            <a:r>
              <a:rPr lang="en-US" dirty="0" smtClean="0"/>
              <a:t> </a:t>
            </a:r>
            <a:r>
              <a:rPr lang="en-US" dirty="0" err="1" smtClean="0"/>
              <a:t>Ayalon</a:t>
            </a:r>
            <a:r>
              <a:rPr lang="en-US" dirty="0" smtClean="0"/>
              <a:t> is budgeted to spend </a:t>
            </a:r>
            <a:r>
              <a:rPr lang="he-IL" dirty="0" smtClean="0"/>
              <a:t>₪</a:t>
            </a:r>
            <a:r>
              <a:rPr lang="en-US" dirty="0" smtClean="0"/>
              <a:t>30M on a information and PR campaign for the 2</a:t>
            </a:r>
            <a:r>
              <a:rPr lang="en-US" baseline="30000" dirty="0" smtClean="0"/>
              <a:t>nd</a:t>
            </a:r>
            <a:r>
              <a:rPr lang="en-US" dirty="0" smtClean="0"/>
              <a:t> </a:t>
            </a:r>
            <a:r>
              <a:rPr lang="en-US" dirty="0"/>
              <a:t>Beat. This </a:t>
            </a:r>
            <a:r>
              <a:rPr lang="en-US" dirty="0" smtClean="0"/>
              <a:t>includes:</a:t>
            </a:r>
          </a:p>
          <a:p>
            <a:pPr lvl="1"/>
            <a:r>
              <a:rPr lang="en-US" dirty="0"/>
              <a:t>A</a:t>
            </a:r>
            <a:r>
              <a:rPr lang="en-US" dirty="0" smtClean="0"/>
              <a:t>dvertising on TV, Radio, Newspapers, Billboards, Flyers etc.</a:t>
            </a:r>
          </a:p>
          <a:p>
            <a:pPr lvl="1"/>
            <a:r>
              <a:rPr lang="en-US" dirty="0" smtClean="0"/>
              <a:t>Direct mailing to all residents in area</a:t>
            </a:r>
          </a:p>
          <a:p>
            <a:pPr lvl="1"/>
            <a:r>
              <a:rPr lang="en-US" dirty="0" smtClean="0"/>
              <a:t>Stewardesses at bus stations and on buses to direct people</a:t>
            </a:r>
          </a:p>
          <a:p>
            <a:endParaRPr lang="en-US" dirty="0" smtClean="0"/>
          </a:p>
          <a:p>
            <a:r>
              <a:rPr lang="en-US" dirty="0" smtClean="0"/>
              <a:t>It </a:t>
            </a:r>
            <a:r>
              <a:rPr lang="en-US" dirty="0"/>
              <a:t>is possible to use </a:t>
            </a:r>
            <a:r>
              <a:rPr lang="en-US" dirty="0" smtClean="0"/>
              <a:t>GTFS as </a:t>
            </a:r>
            <a:r>
              <a:rPr lang="en-US" dirty="0"/>
              <a:t>the basis of a huge </a:t>
            </a:r>
            <a:r>
              <a:rPr lang="en-US" b="1" dirty="0"/>
              <a:t>internet media campaign to promote the "2</a:t>
            </a:r>
            <a:r>
              <a:rPr lang="en-US" b="1" baseline="30000" dirty="0"/>
              <a:t>nd</a:t>
            </a:r>
            <a:r>
              <a:rPr lang="en-US" b="1" dirty="0"/>
              <a:t> Beat" that does not require an additional budget!</a:t>
            </a:r>
            <a:r>
              <a:rPr lang="en-US" dirty="0"/>
              <a:t> </a:t>
            </a:r>
            <a:endParaRPr lang="en-US" dirty="0" smtClean="0"/>
          </a:p>
          <a:p>
            <a:r>
              <a:rPr lang="en-US" dirty="0" smtClean="0"/>
              <a:t>Exposure </a:t>
            </a:r>
            <a:r>
              <a:rPr lang="en-US" dirty="0"/>
              <a:t>to all Google Map users in Israel, without having to pay Google, by just providing the "2</a:t>
            </a:r>
            <a:r>
              <a:rPr lang="en-US" baseline="30000" dirty="0"/>
              <a:t>nd</a:t>
            </a:r>
            <a:r>
              <a:rPr lang="en-US" dirty="0"/>
              <a:t> Beat" transit info in GTFS format. </a:t>
            </a:r>
            <a:endParaRPr lang="en-US" dirty="0" smtClean="0"/>
          </a:p>
          <a:p>
            <a:r>
              <a:rPr lang="en-US" dirty="0" smtClean="0"/>
              <a:t>Complement </a:t>
            </a:r>
            <a:r>
              <a:rPr lang="en-US" dirty="0"/>
              <a:t>this through a Blog campaign with the leading Tel-Aviv bloggers – again for free.</a:t>
            </a:r>
          </a:p>
          <a:p>
            <a:r>
              <a:rPr lang="en-US" dirty="0" smtClean="0"/>
              <a:t>Provides </a:t>
            </a:r>
            <a:r>
              <a:rPr lang="en-US" dirty="0"/>
              <a:t>each viewer the exact personalized information that interests them. </a:t>
            </a:r>
            <a:endParaRPr lang="en-US" dirty="0" smtClean="0"/>
          </a:p>
          <a:p>
            <a:pPr lvl="1"/>
            <a:r>
              <a:rPr lang="en-US" dirty="0" smtClean="0"/>
              <a:t>Imagine </a:t>
            </a:r>
            <a:r>
              <a:rPr lang="en-US" dirty="0"/>
              <a:t>if you could put an advertisement in a newspaper that would show each reader exactly the routes that he is interested in and only these routes. </a:t>
            </a:r>
            <a:endParaRPr lang="en-US" dirty="0" smtClean="0"/>
          </a:p>
          <a:p>
            <a:pPr lvl="1"/>
            <a:r>
              <a:rPr lang="en-US" dirty="0" smtClean="0"/>
              <a:t>We </a:t>
            </a:r>
            <a:r>
              <a:rPr lang="en-US" dirty="0"/>
              <a:t>can provide this same experience through Google Transit</a:t>
            </a:r>
            <a:r>
              <a:rPr lang="en-US" dirty="0" smtClean="0"/>
              <a:t>.</a:t>
            </a:r>
            <a:endParaRPr lang="en-US" dirty="0"/>
          </a:p>
        </p:txBody>
      </p:sp>
    </p:spTree>
    <p:extLst>
      <p:ext uri="{BB962C8B-B14F-4D97-AF65-F5344CB8AC3E}">
        <p14:creationId xmlns:p14="http://schemas.microsoft.com/office/powerpoint/2010/main" xmlns="" val="345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normAutofit/>
          </a:bodyPr>
          <a:lstStyle/>
          <a:p>
            <a:r>
              <a:rPr lang="he-IL" b="1" dirty="0" smtClean="0"/>
              <a:t>איפה-בוס</a:t>
            </a:r>
            <a:endParaRPr lang="en-US" dirty="0"/>
          </a:p>
        </p:txBody>
      </p:sp>
      <p:sp>
        <p:nvSpPr>
          <p:cNvPr id="3" name="Content Placeholder 2"/>
          <p:cNvSpPr>
            <a:spLocks noGrp="1"/>
          </p:cNvSpPr>
          <p:nvPr>
            <p:ph idx="1"/>
          </p:nvPr>
        </p:nvSpPr>
        <p:spPr>
          <a:xfrm>
            <a:off x="2286000" y="1600200"/>
            <a:ext cx="6858000" cy="4953000"/>
          </a:xfrm>
        </p:spPr>
        <p:txBody>
          <a:bodyPr>
            <a:normAutofit fontScale="70000" lnSpcReduction="20000"/>
          </a:bodyPr>
          <a:lstStyle/>
          <a:p>
            <a:pPr algn="r" rtl="1"/>
            <a:r>
              <a:rPr lang="he-IL" dirty="0" smtClean="0"/>
              <a:t>איפה-בוס היא אפליקציה חברתית-שיתופית מבוססת </a:t>
            </a:r>
            <a:r>
              <a:rPr lang="he-IL" dirty="0" err="1" smtClean="0"/>
              <a:t>ג'י.פי.אס</a:t>
            </a:r>
            <a:r>
              <a:rPr lang="he-IL" dirty="0" smtClean="0"/>
              <a:t>, אשר מציגה באמצעות חיפוש פשוט:</a:t>
            </a:r>
            <a:br>
              <a:rPr lang="he-IL" dirty="0" smtClean="0"/>
            </a:br>
            <a:r>
              <a:rPr lang="en-US" dirty="0" smtClean="0"/>
              <a:t>	</a:t>
            </a:r>
            <a:r>
              <a:rPr lang="he-IL" dirty="0" smtClean="0"/>
              <a:t>-איך להגיע לכל מקום</a:t>
            </a:r>
            <a:br>
              <a:rPr lang="he-IL" dirty="0" smtClean="0"/>
            </a:br>
            <a:r>
              <a:rPr lang="en-US" dirty="0" smtClean="0"/>
              <a:t>	</a:t>
            </a:r>
            <a:r>
              <a:rPr lang="he-IL" dirty="0" smtClean="0"/>
              <a:t>-היכן התחנה הכי הקרובה אליכם</a:t>
            </a:r>
            <a:br>
              <a:rPr lang="he-IL" dirty="0" smtClean="0"/>
            </a:br>
            <a:r>
              <a:rPr lang="en-US" dirty="0" smtClean="0"/>
              <a:t>	</a:t>
            </a:r>
            <a:r>
              <a:rPr lang="he-IL" dirty="0" smtClean="0"/>
              <a:t>-מיקום וזמן ההגעה של האוטובוס לתחנות, בזמן אמת!</a:t>
            </a:r>
            <a:br>
              <a:rPr lang="he-IL" dirty="0" smtClean="0"/>
            </a:br>
            <a:r>
              <a:rPr lang="he-IL" dirty="0"/>
              <a:t/>
            </a:r>
            <a:br>
              <a:rPr lang="he-IL" dirty="0"/>
            </a:br>
            <a:r>
              <a:rPr lang="he-IL" dirty="0"/>
              <a:t>עיקרון האפליקציה: שיתוף נסיעות, תחנות ומקומות בונה את מאגר המידע על כן, ככל שרמת השיתוף עולה, כך עולה התועלת מהשימוש</a:t>
            </a:r>
            <a:r>
              <a:rPr lang="he-IL" dirty="0" smtClean="0"/>
              <a:t>. וזה </a:t>
            </a:r>
            <a:r>
              <a:rPr lang="he-IL" dirty="0"/>
              <a:t>אומר... כאשר אתם באוטובוס ומשתפים את מסלול הקו, האחר מקבל את מיקום האוטובוס על המפה, זמן ההגעה שלו לתחנה והכל בזמן אמת!</a:t>
            </a:r>
            <a:br>
              <a:rPr lang="he-IL" dirty="0"/>
            </a:br>
            <a:r>
              <a:rPr lang="he-IL" dirty="0"/>
              <a:t/>
            </a:r>
            <a:br>
              <a:rPr lang="he-IL" dirty="0"/>
            </a:br>
            <a:r>
              <a:rPr lang="he-IL" dirty="0" smtClean="0"/>
              <a:t>אנחנו </a:t>
            </a:r>
            <a:r>
              <a:rPr lang="he-IL" dirty="0"/>
              <a:t>היוצרים, אנחנו המשתמשים, רק נשאר לשתף וכולנו נרוויח</a:t>
            </a:r>
            <a:r>
              <a:rPr lang="he-IL" dirty="0" smtClean="0"/>
              <a:t>!</a:t>
            </a:r>
            <a:endParaRPr lang="he-IL" dirty="0"/>
          </a:p>
        </p:txBody>
      </p:sp>
      <p:pic>
        <p:nvPicPr>
          <p:cNvPr id="5122" name="Picture 2" descr="iPhone Screenshot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5" y="3657600"/>
            <a:ext cx="2032000"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iPhone Screenshot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9752" y="326064"/>
            <a:ext cx="2017823" cy="3026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9735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a:bodyPr>
          <a:lstStyle/>
          <a:p>
            <a:pPr rtl="1"/>
            <a:r>
              <a:rPr lang="he-IL" sz="3600" b="1" dirty="0"/>
              <a:t>אפליקציות לחיפוש לוחות זמני </a:t>
            </a:r>
            <a:r>
              <a:rPr lang="he-IL" sz="3600" b="1" dirty="0" smtClean="0"/>
              <a:t>הרכבת</a:t>
            </a:r>
            <a:endParaRPr lang="en-US" sz="3600" dirty="0"/>
          </a:p>
        </p:txBody>
      </p:sp>
      <p:sp>
        <p:nvSpPr>
          <p:cNvPr id="3" name="Content Placeholder 2"/>
          <p:cNvSpPr>
            <a:spLocks noGrp="1"/>
          </p:cNvSpPr>
          <p:nvPr>
            <p:ph idx="1"/>
          </p:nvPr>
        </p:nvSpPr>
        <p:spPr>
          <a:xfrm>
            <a:off x="457200" y="1600200"/>
            <a:ext cx="7391400" cy="4525963"/>
          </a:xfrm>
        </p:spPr>
        <p:txBody>
          <a:bodyPr>
            <a:normAutofit fontScale="85000" lnSpcReduction="10000"/>
          </a:bodyPr>
          <a:lstStyle/>
          <a:p>
            <a:pPr algn="r" rtl="1"/>
            <a:r>
              <a:rPr lang="he-IL" dirty="0" smtClean="0"/>
              <a:t>אפליקציית</a:t>
            </a:r>
            <a:r>
              <a:rPr lang="he-IL" dirty="0"/>
              <a:t> זמני רכבת למכשירי </a:t>
            </a:r>
            <a:r>
              <a:rPr lang="he-IL" b="1" dirty="0"/>
              <a:t>נוקיה </a:t>
            </a:r>
            <a:r>
              <a:rPr lang="he-IL" b="1" dirty="0" smtClean="0"/>
              <a:t>ואנדרואיד</a:t>
            </a:r>
            <a:r>
              <a:rPr lang="he-IL" dirty="0" smtClean="0"/>
              <a:t> מציעה </a:t>
            </a:r>
            <a:r>
              <a:rPr lang="he-IL" dirty="0"/>
              <a:t>את כל זמני הגעת הרכבת, תוך כדי בחירת פרמטרים פשוטים כמו יום נסיעה, תחנת מוצא ויעד.</a:t>
            </a:r>
          </a:p>
          <a:p>
            <a:pPr algn="r" rtl="1"/>
            <a:r>
              <a:rPr lang="he-IL" dirty="0"/>
              <a:t>אפליקציית קח רכבת למכשירי </a:t>
            </a:r>
            <a:r>
              <a:rPr lang="he-IL" b="1" dirty="0" err="1"/>
              <a:t>אייפון</a:t>
            </a:r>
            <a:r>
              <a:rPr lang="he-IL" dirty="0"/>
              <a:t> מפשטת את תהליך חיפוש זמני הרכבת וחיפוש מסלולי נסיעה ומציעה שירות נוח ופשוט שחוסך זמן רב.</a:t>
            </a:r>
          </a:p>
          <a:p>
            <a:pPr algn="r" rtl="1"/>
            <a:r>
              <a:rPr lang="he-IL" dirty="0" smtClean="0"/>
              <a:t>אפליקציות </a:t>
            </a:r>
            <a:r>
              <a:rPr lang="he-IL" dirty="0"/>
              <a:t>נוספות המספקות את זמני רכבות </a:t>
            </a:r>
            <a:r>
              <a:rPr lang="he-IL" dirty="0" smtClean="0"/>
              <a:t>בישראל הן</a:t>
            </a:r>
            <a:r>
              <a:rPr lang="he-IL" dirty="0"/>
              <a:t> "זמני רכבות" למכשירי </a:t>
            </a:r>
            <a:r>
              <a:rPr lang="he-IL" b="1" dirty="0"/>
              <a:t>אנדרואיד</a:t>
            </a:r>
            <a:r>
              <a:rPr lang="he-IL" dirty="0"/>
              <a:t>, "לו"ז רכבת" </a:t>
            </a:r>
            <a:r>
              <a:rPr lang="he-IL" dirty="0" err="1"/>
              <a:t>ל</a:t>
            </a:r>
            <a:r>
              <a:rPr lang="he-IL" b="1" dirty="0" err="1"/>
              <a:t>אייפון</a:t>
            </a:r>
            <a:r>
              <a:rPr lang="he-IL" dirty="0"/>
              <a:t> ו- "הרכבת </a:t>
            </a:r>
            <a:r>
              <a:rPr lang="he-IL" dirty="0" smtClean="0"/>
              <a:t>הבאה" למכשירי </a:t>
            </a:r>
            <a:r>
              <a:rPr lang="he-IL" b="1" dirty="0" err="1" smtClean="0"/>
              <a:t>האייפון</a:t>
            </a:r>
            <a:r>
              <a:rPr lang="he-IL" dirty="0" smtClean="0"/>
              <a:t> גם כן</a:t>
            </a:r>
            <a:r>
              <a:rPr lang="he-IL" dirty="0"/>
              <a:t>.</a:t>
            </a:r>
          </a:p>
          <a:p>
            <a:pPr algn="r" rtl="1"/>
            <a:endParaRPr lang="en-US" dirty="0"/>
          </a:p>
        </p:txBody>
      </p:sp>
      <p:pic>
        <p:nvPicPr>
          <p:cNvPr id="4098" name="Picture 2" descr="http://www.smart-magazine.co.il/assetsMagazine/1111/train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01000" y="2209800"/>
            <a:ext cx="838200" cy="8382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smart-magazine.co.il/assetsMagazine/1111/train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01000" y="3886200"/>
            <a:ext cx="838200" cy="83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6381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And in the future…</a:t>
            </a:r>
            <a:endParaRPr lang="en-US" dirty="0"/>
          </a:p>
        </p:txBody>
      </p:sp>
      <p:sp>
        <p:nvSpPr>
          <p:cNvPr id="3" name="Content Placeholder 2"/>
          <p:cNvSpPr>
            <a:spLocks noGrp="1"/>
          </p:cNvSpPr>
          <p:nvPr>
            <p:ph idx="1"/>
          </p:nvPr>
        </p:nvSpPr>
        <p:spPr/>
        <p:txBody>
          <a:bodyPr/>
          <a:lstStyle/>
          <a:p>
            <a:pPr lvl="0" algn="r" rtl="1"/>
            <a:r>
              <a:rPr lang="he-IL" dirty="0" smtClean="0"/>
              <a:t>ממשל זמין ייקח אחריות על פרויקט </a:t>
            </a:r>
            <a:r>
              <a:rPr lang="en-US" dirty="0" smtClean="0"/>
              <a:t>Next Bus" </a:t>
            </a:r>
            <a:r>
              <a:rPr lang="he-IL" dirty="0" smtClean="0"/>
              <a:t>"</a:t>
            </a:r>
            <a:r>
              <a:rPr lang="en-US" dirty="0" smtClean="0"/>
              <a:t> </a:t>
            </a:r>
            <a:r>
              <a:rPr lang="he-IL" dirty="0" smtClean="0"/>
              <a:t>להצגת מידע בזמן אמת בתחנות אוטובוס </a:t>
            </a:r>
            <a:endParaRPr lang="en-US" dirty="0"/>
          </a:p>
        </p:txBody>
      </p:sp>
      <p:pic>
        <p:nvPicPr>
          <p:cNvPr id="1026" name="Picture 2" descr="http://iroads.co.il/sites/default/files/imagecache/lightbox_landscape/images/gilad_kavalerchik__10_resiz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2819400"/>
            <a:ext cx="4800600" cy="36004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029200" y="2819400"/>
            <a:ext cx="4114800" cy="3416320"/>
          </a:xfrm>
          <a:prstGeom prst="rect">
            <a:avLst/>
          </a:prstGeom>
          <a:noFill/>
        </p:spPr>
        <p:txBody>
          <a:bodyPr wrap="square" rtlCol="0">
            <a:spAutoFit/>
          </a:bodyPr>
          <a:lstStyle/>
          <a:p>
            <a:pPr algn="r" rtl="1"/>
            <a:r>
              <a:rPr lang="he-IL" b="1" dirty="0"/>
              <a:t>הנגישות לתחבורה הציבורית – </a:t>
            </a:r>
            <a:r>
              <a:rPr lang="he-IL" b="1" dirty="0" smtClean="0"/>
              <a:t>חוק</a:t>
            </a:r>
            <a:endParaRPr lang="en-US" b="1" dirty="0" smtClean="0"/>
          </a:p>
          <a:p>
            <a:pPr marL="285750" indent="-285750" algn="r" rtl="1">
              <a:buFont typeface="Arial" pitchFamily="34" charset="0"/>
              <a:buChar char="•"/>
            </a:pPr>
            <a:r>
              <a:rPr lang="he-IL" dirty="0" smtClean="0"/>
              <a:t>יכנס </a:t>
            </a:r>
            <a:r>
              <a:rPr lang="he-IL" dirty="0"/>
              <a:t>לתוקף בינואר 2012 </a:t>
            </a:r>
            <a:endParaRPr lang="en-US" dirty="0" smtClean="0"/>
          </a:p>
          <a:p>
            <a:pPr marL="285750" indent="-285750" algn="r" rtl="1">
              <a:buFont typeface="Arial" pitchFamily="34" charset="0"/>
              <a:buChar char="•"/>
            </a:pPr>
            <a:r>
              <a:rPr lang="he-IL" dirty="0" smtClean="0"/>
              <a:t>שילוט </a:t>
            </a:r>
            <a:r>
              <a:rPr lang="he-IL" dirty="0"/>
              <a:t>דיגיטלי דינמי בתחנות המדווח מתי מגיע האוטובוס </a:t>
            </a:r>
            <a:endParaRPr lang="en-US" dirty="0" smtClean="0"/>
          </a:p>
          <a:p>
            <a:pPr marL="285750" indent="-285750" algn="r" rtl="1">
              <a:buFont typeface="Arial" pitchFamily="34" charset="0"/>
              <a:buChar char="•"/>
            </a:pPr>
            <a:r>
              <a:rPr lang="he-IL" dirty="0" smtClean="0"/>
              <a:t>מאגר </a:t>
            </a:r>
            <a:r>
              <a:rPr lang="he-IL" dirty="0"/>
              <a:t>מידע מרכזי משותף לכל סוגי התחבורה הציבורית זמין חינם בטלפון, </a:t>
            </a:r>
            <a:r>
              <a:rPr lang="en-US" dirty="0" err="1" smtClean="0"/>
              <a:t>sms</a:t>
            </a:r>
            <a:r>
              <a:rPr lang="he-IL" dirty="0" smtClean="0"/>
              <a:t> ואינטרנט</a:t>
            </a:r>
            <a:r>
              <a:rPr lang="he-IL" dirty="0"/>
              <a:t>  </a:t>
            </a:r>
            <a:endParaRPr lang="en-US" dirty="0" smtClean="0"/>
          </a:p>
          <a:p>
            <a:pPr marL="285750" indent="-285750" algn="r" rtl="1">
              <a:buFont typeface="Arial" pitchFamily="34" charset="0"/>
              <a:buChar char="•"/>
            </a:pPr>
            <a:r>
              <a:rPr lang="he-IL" dirty="0" smtClean="0"/>
              <a:t>בעלויות </a:t>
            </a:r>
            <a:r>
              <a:rPr lang="he-IL" dirty="0"/>
              <a:t>החוק </a:t>
            </a:r>
            <a:r>
              <a:rPr lang="he-IL" dirty="0" err="1"/>
              <a:t>ישאו</a:t>
            </a:r>
            <a:r>
              <a:rPr lang="he-IL" dirty="0"/>
              <a:t> במשותף המדינה, הרשויות המקומיות והמפעילים </a:t>
            </a:r>
            <a:endParaRPr lang="en-US" dirty="0" smtClean="0"/>
          </a:p>
          <a:p>
            <a:pPr marL="285750" indent="-285750" algn="r" rtl="1">
              <a:buFont typeface="Arial" pitchFamily="34" charset="0"/>
              <a:buChar char="•"/>
            </a:pPr>
            <a:r>
              <a:rPr lang="he-IL" dirty="0" smtClean="0"/>
              <a:t>רשויות </a:t>
            </a:r>
            <a:r>
              <a:rPr lang="he-IL" dirty="0"/>
              <a:t>שיזדרזו יקבלו </a:t>
            </a:r>
            <a:r>
              <a:rPr lang="he-IL" dirty="0" smtClean="0"/>
              <a:t>מענק</a:t>
            </a:r>
          </a:p>
          <a:p>
            <a:pPr marL="285750" indent="-285750" algn="r" rtl="1">
              <a:buFont typeface="Arial" pitchFamily="34" charset="0"/>
              <a:buChar char="•"/>
            </a:pPr>
            <a:r>
              <a:rPr lang="he-IL" dirty="0"/>
              <a:t>בשלב ראשון יוצבו </a:t>
            </a:r>
            <a:r>
              <a:rPr lang="he-IL" dirty="0" smtClean="0"/>
              <a:t>ב-7 </a:t>
            </a:r>
            <a:r>
              <a:rPr lang="he-IL" dirty="0"/>
              <a:t>השנים הקרובות </a:t>
            </a:r>
            <a:r>
              <a:rPr lang="he-IL" dirty="0" smtClean="0"/>
              <a:t>כ-2,000 </a:t>
            </a:r>
            <a:r>
              <a:rPr lang="he-IL" dirty="0"/>
              <a:t>שלטים </a:t>
            </a:r>
            <a:r>
              <a:rPr lang="he-IL" dirty="0" smtClean="0"/>
              <a:t>דיגיטליים</a:t>
            </a:r>
            <a:endParaRPr lang="en-US" dirty="0"/>
          </a:p>
        </p:txBody>
      </p:sp>
    </p:spTree>
    <p:extLst>
      <p:ext uri="{BB962C8B-B14F-4D97-AF65-F5344CB8AC3E}">
        <p14:creationId xmlns:p14="http://schemas.microsoft.com/office/powerpoint/2010/main" xmlns="" val="3850061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12608</TotalTime>
  <Words>4386</Words>
  <Application>Microsoft Office PowerPoint</Application>
  <PresentationFormat>On-screen Show (4:3)</PresentationFormat>
  <Paragraphs>781</Paragraphs>
  <Slides>67</Slides>
  <Notes>67</Notes>
  <HiddenSlides>3</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אפליקציות מידע למשתמשי התחבורה הציבורית</vt:lpstr>
      <vt:lpstr>What text based transit information services exist in IL?</vt:lpstr>
      <vt:lpstr>What map based transit information services exist in IL?</vt:lpstr>
      <vt:lpstr>TranzMate</vt:lpstr>
      <vt:lpstr>TranzMate לטלפון </vt:lpstr>
      <vt:lpstr>אפליקציות לאייפון ולאנדרואיד</vt:lpstr>
      <vt:lpstr>איפה-בוס</vt:lpstr>
      <vt:lpstr>אפליקציות לחיפוש לוחות זמני הרכבת</vt:lpstr>
      <vt:lpstr>And in the future…</vt:lpstr>
      <vt:lpstr>GTFS in Israel - status update</vt:lpstr>
      <vt:lpstr>What is GTFS? GTFS = General Transit Feed Specification </vt:lpstr>
      <vt:lpstr>GTFS in Israel - status update</vt:lpstr>
      <vt:lpstr>Trip Planner</vt:lpstr>
      <vt:lpstr>TimeTable Publisher </vt:lpstr>
      <vt:lpstr> Transit Maps - interactively view transit routes on Google Maps</vt:lpstr>
      <vt:lpstr>Transit Time Map</vt:lpstr>
      <vt:lpstr>OneBusAway - Real-time transit information</vt:lpstr>
      <vt:lpstr>acrossair – augmented reality for NY nearest subway</vt:lpstr>
      <vt:lpstr>Garmin StreetPilot - GPS transit info locator  </vt:lpstr>
      <vt:lpstr>GPS Wayfinding Devices – transit information for the blind</vt:lpstr>
      <vt:lpstr>Google Transit – Trip Planner in Google Maps</vt:lpstr>
      <vt:lpstr>GTFS in Israel - status update</vt:lpstr>
      <vt:lpstr>What Agencies are providing  GTFS feeds?</vt:lpstr>
      <vt:lpstr>GTFS in Israel - status update</vt:lpstr>
      <vt:lpstr>City-Go-Round - Transit App Gallery 139 apps use open data from 154 transit agencies</vt:lpstr>
      <vt:lpstr>GTFS in Israel - status update</vt:lpstr>
      <vt:lpstr>When will we have GTFS in Israel? </vt:lpstr>
      <vt:lpstr>אפליקציות מידע למשתמשי התחבורה הציבורית</vt:lpstr>
      <vt:lpstr>היתרונות להוספת GTFS בישראל</vt:lpstr>
      <vt:lpstr>ההזדמנות</vt:lpstr>
      <vt:lpstr>Who have we talked with?</vt:lpstr>
      <vt:lpstr>Agenda</vt:lpstr>
      <vt:lpstr>Why publish transit data with GTFS</vt:lpstr>
      <vt:lpstr>Who uses GTFS today and Where?</vt:lpstr>
      <vt:lpstr>What Transit Applications use Schedule Data  in the GTFS format? </vt:lpstr>
      <vt:lpstr>www.businfo.co.il Based on Open Trip Planner</vt:lpstr>
      <vt:lpstr>What text based transit information services exist in IL?</vt:lpstr>
      <vt:lpstr>יחידת ממשל זמין – רקע</vt:lpstr>
      <vt:lpstr>הנגישות לתחבורה הציבורית – חוק</vt:lpstr>
      <vt:lpstr>Stop &amp; Service Finder</vt:lpstr>
      <vt:lpstr>TransitTrips – Trip Organizer </vt:lpstr>
      <vt:lpstr>TriMet On My iPhone - next arrival times</vt:lpstr>
      <vt:lpstr>Tranzit.ca - Schedules and Map for Droids</vt:lpstr>
      <vt:lpstr>Slide 44</vt:lpstr>
      <vt:lpstr>Public transit agency data openness by size</vt:lpstr>
      <vt:lpstr> Google Transit is Available in 448 Cities.  In Which States and Countries are they?</vt:lpstr>
      <vt:lpstr>Cairo yes, Tel-Aviv no! …we are not “on the map”</vt:lpstr>
      <vt:lpstr>אפשרויות להשתמש בקוד פתוח וב- GTFS   ע"י משרד התחבורה </vt:lpstr>
      <vt:lpstr>עבור כל אופציה</vt:lpstr>
      <vt:lpstr>GTFS ו-OTP  (Open-Trip-Planner) לשימוש פנימי של משרד התחבורה</vt:lpstr>
      <vt:lpstr>GTFS ו-OTP  (Open-Trip-Planner) לשימוש פנימי של משרד התחבורה</vt:lpstr>
      <vt:lpstr>Summary</vt:lpstr>
      <vt:lpstr>Summary</vt:lpstr>
      <vt:lpstr>Summary</vt:lpstr>
      <vt:lpstr>Release Data in any Format</vt:lpstr>
      <vt:lpstr>All of Israel not only Tel-Aviv Metro</vt:lpstr>
      <vt:lpstr>Issues not addressed  buy GTFS and Open-Trip-Planner</vt:lpstr>
      <vt:lpstr>Potential for Future Data Improvement </vt:lpstr>
      <vt:lpstr>GTFS and Open Trip Planner (OTP) for Internal MoT Use</vt:lpstr>
      <vt:lpstr>GTFS Open to the Public </vt:lpstr>
      <vt:lpstr>GTFS Open to the Public  and Agreement with Google</vt:lpstr>
      <vt:lpstr>What are typical barriers and how are they overcome?</vt:lpstr>
      <vt:lpstr>The MoT can remove a barrier to Economic Development</vt:lpstr>
      <vt:lpstr>A call to action!</vt:lpstr>
      <vt:lpstr>Links</vt:lpstr>
      <vt:lpstr>The Advantages of GTFS in Israel</vt:lpstr>
      <vt:lpstr>Application of GTFS for the  “2nd beat” – “פעימה שניה”</vt:lpstr>
    </vt:vector>
  </TitlesOfParts>
  <Company>Contextream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Advantages of GTFS in Israel</dc:title>
  <dc:creator>Nachman</dc:creator>
  <cp:lastModifiedBy>cars</cp:lastModifiedBy>
  <cp:revision>125</cp:revision>
  <dcterms:created xsi:type="dcterms:W3CDTF">2010-12-14T09:02:41Z</dcterms:created>
  <dcterms:modified xsi:type="dcterms:W3CDTF">2012-02-09T09:29:06Z</dcterms:modified>
</cp:coreProperties>
</file>