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2" r:id="rId5"/>
  </p:sldMasterIdLst>
  <p:notesMasterIdLst>
    <p:notesMasterId r:id="rId23"/>
  </p:notesMasterIdLst>
  <p:handoutMasterIdLst>
    <p:handoutMasterId r:id="rId24"/>
  </p:handoutMasterIdLst>
  <p:sldIdLst>
    <p:sldId id="266" r:id="rId6"/>
    <p:sldId id="291" r:id="rId7"/>
    <p:sldId id="295" r:id="rId8"/>
    <p:sldId id="323" r:id="rId9"/>
    <p:sldId id="278" r:id="rId10"/>
    <p:sldId id="297" r:id="rId11"/>
    <p:sldId id="310" r:id="rId12"/>
    <p:sldId id="316" r:id="rId13"/>
    <p:sldId id="314" r:id="rId14"/>
    <p:sldId id="315" r:id="rId15"/>
    <p:sldId id="318" r:id="rId16"/>
    <p:sldId id="319" r:id="rId17"/>
    <p:sldId id="317" r:id="rId18"/>
    <p:sldId id="321" r:id="rId19"/>
    <p:sldId id="320" r:id="rId20"/>
    <p:sldId id="322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Benica" initials="AB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F53"/>
    <a:srgbClr val="858591"/>
    <a:srgbClr val="43748E"/>
    <a:srgbClr val="362E24"/>
    <a:srgbClr val="E1C5C6"/>
    <a:srgbClr val="E58F95"/>
    <a:srgbClr val="CC0066"/>
    <a:srgbClr val="ECAEB2"/>
    <a:srgbClr val="863D0C"/>
    <a:srgbClr val="672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1119" autoAdjust="0"/>
  </p:normalViewPr>
  <p:slideViewPr>
    <p:cSldViewPr snapToGrid="0" snapToObjects="1" showGuides="1">
      <p:cViewPr varScale="1">
        <p:scale>
          <a:sx n="50" d="100"/>
          <a:sy n="50" d="100"/>
        </p:scale>
        <p:origin x="28" y="224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5"/>
    </p:cViewPr>
  </p:sorterViewPr>
  <p:notesViewPr>
    <p:cSldViewPr snapToGrid="0" snapToObjects="1"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1CB43-4197-4508-8952-0D1F5F9EF755}" type="doc">
      <dgm:prSet loTypeId="urn:microsoft.com/office/officeart/2005/8/layout/radial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C20CFCE5-A3AE-420B-AF7E-87CFE01AB01F}">
      <dgm:prSet phldrT="[Text]" custT="1"/>
      <dgm:spPr>
        <a:solidFill>
          <a:srgbClr val="858591"/>
        </a:solidFill>
      </dgm:spPr>
      <dgm:t>
        <a:bodyPr/>
        <a:lstStyle/>
        <a:p>
          <a:pPr rtl="1"/>
          <a:endParaRPr lang="he-IL" sz="2000" dirty="0">
            <a:solidFill>
              <a:schemeClr val="bg1"/>
            </a:solidFill>
            <a:cs typeface="+mn-cs"/>
          </a:endParaRPr>
        </a:p>
      </dgm:t>
    </dgm:pt>
    <dgm:pt modelId="{6A61054A-3769-477E-90F0-DB43390F5A53}" type="parTrans" cxnId="{64F9A817-0B35-4DC0-912A-05FB3592CBBE}">
      <dgm:prSet/>
      <dgm:spPr/>
      <dgm:t>
        <a:bodyPr/>
        <a:lstStyle/>
        <a:p>
          <a:pPr rtl="1"/>
          <a:endParaRPr lang="he-IL"/>
        </a:p>
      </dgm:t>
    </dgm:pt>
    <dgm:pt modelId="{D6A9401B-D419-4303-AEF7-7960B0977C0A}" type="sibTrans" cxnId="{64F9A817-0B35-4DC0-912A-05FB3592CBBE}">
      <dgm:prSet/>
      <dgm:spPr/>
      <dgm:t>
        <a:bodyPr/>
        <a:lstStyle/>
        <a:p>
          <a:pPr rtl="1"/>
          <a:endParaRPr lang="he-IL"/>
        </a:p>
      </dgm:t>
    </dgm:pt>
    <dgm:pt modelId="{946789DF-96A3-476A-9B13-A8AE461F5E0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43748E"/>
        </a:solidFill>
      </dgm:spPr>
      <dgm:t>
        <a:bodyPr/>
        <a:lstStyle/>
        <a:p>
          <a:pPr rtl="1"/>
          <a:r>
            <a:rPr lang="he-IL" b="1" dirty="0">
              <a:solidFill>
                <a:schemeClr val="bg1"/>
              </a:solidFill>
            </a:rPr>
            <a:t>ארגוני המיזם</a:t>
          </a:r>
        </a:p>
      </dgm:t>
    </dgm:pt>
    <dgm:pt modelId="{B46E98A5-05C2-4628-808F-A3A83BF1439F}" type="parTrans" cxnId="{529CEADB-57F6-4BC7-8CF8-6C1835BF7822}">
      <dgm:prSet/>
      <dgm:spPr/>
      <dgm:t>
        <a:bodyPr/>
        <a:lstStyle/>
        <a:p>
          <a:pPr rtl="1"/>
          <a:endParaRPr lang="he-IL"/>
        </a:p>
      </dgm:t>
    </dgm:pt>
    <dgm:pt modelId="{5C6C5E2E-9FE3-4BF1-ADEA-A1D252A1CA18}" type="sibTrans" cxnId="{529CEADB-57F6-4BC7-8CF8-6C1835BF7822}">
      <dgm:prSet/>
      <dgm:spPr/>
      <dgm:t>
        <a:bodyPr/>
        <a:lstStyle/>
        <a:p>
          <a:pPr rtl="1"/>
          <a:endParaRPr lang="he-IL"/>
        </a:p>
      </dgm:t>
    </dgm:pt>
    <dgm:pt modelId="{4E3A6A19-FFAD-46D0-805A-B186A2BDEC24}">
      <dgm:prSet phldrT="[Text]"/>
      <dgm:spPr>
        <a:solidFill>
          <a:srgbClr val="43748E"/>
        </a:solidFill>
      </dgm:spPr>
      <dgm:t>
        <a:bodyPr/>
        <a:lstStyle/>
        <a:p>
          <a:pPr rtl="1"/>
          <a:r>
            <a:rPr lang="he-IL" b="1" dirty="0">
              <a:solidFill>
                <a:schemeClr val="bg1"/>
              </a:solidFill>
            </a:rPr>
            <a:t>רשויות מקומיות</a:t>
          </a:r>
        </a:p>
      </dgm:t>
    </dgm:pt>
    <dgm:pt modelId="{84D689E7-07B4-4183-BEFF-33A9E970171E}" type="parTrans" cxnId="{990C1064-EC86-4873-A2BA-38E44942E240}">
      <dgm:prSet/>
      <dgm:spPr/>
      <dgm:t>
        <a:bodyPr/>
        <a:lstStyle/>
        <a:p>
          <a:pPr rtl="1"/>
          <a:endParaRPr lang="he-IL"/>
        </a:p>
      </dgm:t>
    </dgm:pt>
    <dgm:pt modelId="{B310A797-9CFE-49ED-8B2D-9E10E56680BC}" type="sibTrans" cxnId="{990C1064-EC86-4873-A2BA-38E44942E240}">
      <dgm:prSet/>
      <dgm:spPr/>
      <dgm:t>
        <a:bodyPr/>
        <a:lstStyle/>
        <a:p>
          <a:pPr rtl="1"/>
          <a:endParaRPr lang="he-IL"/>
        </a:p>
      </dgm:t>
    </dgm:pt>
    <dgm:pt modelId="{4474F125-0638-4523-8F6F-C677DBA6DFDA}">
      <dgm:prSet phldrT="[Text]"/>
      <dgm:spPr>
        <a:solidFill>
          <a:srgbClr val="43748E"/>
        </a:solidFill>
      </dgm:spPr>
      <dgm:t>
        <a:bodyPr/>
        <a:lstStyle/>
        <a:p>
          <a:pPr rtl="1"/>
          <a:r>
            <a:rPr lang="he-IL" b="1" dirty="0">
              <a:solidFill>
                <a:schemeClr val="bg1"/>
              </a:solidFill>
            </a:rPr>
            <a:t>מש' תחבורה ומפעילים</a:t>
          </a:r>
        </a:p>
      </dgm:t>
    </dgm:pt>
    <dgm:pt modelId="{68283B59-C620-4C28-AF9A-D8328E74525E}" type="parTrans" cxnId="{BDA01A43-7257-4AB4-B789-D21ED217E904}">
      <dgm:prSet/>
      <dgm:spPr/>
      <dgm:t>
        <a:bodyPr/>
        <a:lstStyle/>
        <a:p>
          <a:pPr rtl="1"/>
          <a:endParaRPr lang="he-IL"/>
        </a:p>
      </dgm:t>
    </dgm:pt>
    <dgm:pt modelId="{A87F6AD5-5144-4BDC-B97E-AC8F7BBC6446}" type="sibTrans" cxnId="{BDA01A43-7257-4AB4-B789-D21ED217E904}">
      <dgm:prSet/>
      <dgm:spPr/>
      <dgm:t>
        <a:bodyPr/>
        <a:lstStyle/>
        <a:p>
          <a:pPr rtl="1"/>
          <a:endParaRPr lang="he-IL"/>
        </a:p>
      </dgm:t>
    </dgm:pt>
    <dgm:pt modelId="{359C82C5-D998-42C9-AF7B-59BCBC438E70}">
      <dgm:prSet phldrT="[Text]"/>
      <dgm:spPr>
        <a:solidFill>
          <a:srgbClr val="43748E"/>
        </a:solidFill>
      </dgm:spPr>
      <dgm:t>
        <a:bodyPr/>
        <a:lstStyle/>
        <a:p>
          <a:pPr rtl="1"/>
          <a:r>
            <a:rPr lang="he-IL" b="1" dirty="0">
              <a:solidFill>
                <a:schemeClr val="bg1"/>
              </a:solidFill>
            </a:rPr>
            <a:t>אשכול השרון</a:t>
          </a:r>
        </a:p>
      </dgm:t>
    </dgm:pt>
    <dgm:pt modelId="{DD1F6A6D-6B60-4B32-828F-FDB4EB6E8B1D}" type="parTrans" cxnId="{A5416771-0552-4FAB-9CFC-52FE6EE1C845}">
      <dgm:prSet/>
      <dgm:spPr/>
      <dgm:t>
        <a:bodyPr/>
        <a:lstStyle/>
        <a:p>
          <a:pPr rtl="1"/>
          <a:endParaRPr lang="he-IL"/>
        </a:p>
      </dgm:t>
    </dgm:pt>
    <dgm:pt modelId="{D17CF332-B672-4E0B-B7F0-E99D37E52423}" type="sibTrans" cxnId="{A5416771-0552-4FAB-9CFC-52FE6EE1C845}">
      <dgm:prSet/>
      <dgm:spPr/>
      <dgm:t>
        <a:bodyPr/>
        <a:lstStyle/>
        <a:p>
          <a:pPr rtl="1"/>
          <a:endParaRPr lang="he-IL"/>
        </a:p>
      </dgm:t>
    </dgm:pt>
    <dgm:pt modelId="{294C5280-5D14-4741-A933-2BA4DD05D5FA}" type="pres">
      <dgm:prSet presAssocID="{3531CB43-4197-4508-8952-0D1F5F9EF755}" presName="composite" presStyleCnt="0">
        <dgm:presLayoutVars>
          <dgm:chMax val="1"/>
          <dgm:dir/>
          <dgm:resizeHandles val="exact"/>
        </dgm:presLayoutVars>
      </dgm:prSet>
      <dgm:spPr/>
    </dgm:pt>
    <dgm:pt modelId="{73D38AA7-31D0-429D-9AC9-5AC019D9370E}" type="pres">
      <dgm:prSet presAssocID="{3531CB43-4197-4508-8952-0D1F5F9EF755}" presName="radial" presStyleCnt="0">
        <dgm:presLayoutVars>
          <dgm:animLvl val="ctr"/>
        </dgm:presLayoutVars>
      </dgm:prSet>
      <dgm:spPr/>
    </dgm:pt>
    <dgm:pt modelId="{D9AA6291-9A9F-404C-B233-1ABE23D95F17}" type="pres">
      <dgm:prSet presAssocID="{C20CFCE5-A3AE-420B-AF7E-87CFE01AB01F}" presName="centerShape" presStyleLbl="vennNode1" presStyleIdx="0" presStyleCnt="5" custScaleX="78216" custScaleY="79366"/>
      <dgm:spPr/>
    </dgm:pt>
    <dgm:pt modelId="{C294C2D3-A3D7-43C3-BC7F-A90409D7F500}" type="pres">
      <dgm:prSet presAssocID="{946789DF-96A3-476A-9B13-A8AE461F5E03}" presName="node" presStyleLbl="vennNode1" presStyleIdx="1" presStyleCnt="5" custRadScaleRad="87438">
        <dgm:presLayoutVars>
          <dgm:bulletEnabled val="1"/>
        </dgm:presLayoutVars>
      </dgm:prSet>
      <dgm:spPr/>
    </dgm:pt>
    <dgm:pt modelId="{8E195180-7751-4469-8BEB-AB2FF3254E4B}" type="pres">
      <dgm:prSet presAssocID="{4E3A6A19-FFAD-46D0-805A-B186A2BDEC24}" presName="node" presStyleLbl="vennNode1" presStyleIdx="2" presStyleCnt="5" custRadScaleRad="89722">
        <dgm:presLayoutVars>
          <dgm:bulletEnabled val="1"/>
        </dgm:presLayoutVars>
      </dgm:prSet>
      <dgm:spPr/>
    </dgm:pt>
    <dgm:pt modelId="{D4AF253B-7DBB-49AB-B125-C0E8CD855DEA}" type="pres">
      <dgm:prSet presAssocID="{4474F125-0638-4523-8F6F-C677DBA6DFDA}" presName="node" presStyleLbl="vennNode1" presStyleIdx="3" presStyleCnt="5" custRadScaleRad="89722">
        <dgm:presLayoutVars>
          <dgm:bulletEnabled val="1"/>
        </dgm:presLayoutVars>
      </dgm:prSet>
      <dgm:spPr/>
    </dgm:pt>
    <dgm:pt modelId="{37381ABD-C62E-40F0-BB7C-713CD633958C}" type="pres">
      <dgm:prSet presAssocID="{359C82C5-D998-42C9-AF7B-59BCBC438E70}" presName="node" presStyleLbl="vennNode1" presStyleIdx="4" presStyleCnt="5" custRadScaleRad="90864">
        <dgm:presLayoutVars>
          <dgm:bulletEnabled val="1"/>
        </dgm:presLayoutVars>
      </dgm:prSet>
      <dgm:spPr/>
    </dgm:pt>
  </dgm:ptLst>
  <dgm:cxnLst>
    <dgm:cxn modelId="{BF7FA301-DFB9-4739-8826-65E848E1FD85}" type="presOf" srcId="{4E3A6A19-FFAD-46D0-805A-B186A2BDEC24}" destId="{8E195180-7751-4469-8BEB-AB2FF3254E4B}" srcOrd="0" destOrd="0" presId="urn:microsoft.com/office/officeart/2005/8/layout/radial3"/>
    <dgm:cxn modelId="{64F9A817-0B35-4DC0-912A-05FB3592CBBE}" srcId="{3531CB43-4197-4508-8952-0D1F5F9EF755}" destId="{C20CFCE5-A3AE-420B-AF7E-87CFE01AB01F}" srcOrd="0" destOrd="0" parTransId="{6A61054A-3769-477E-90F0-DB43390F5A53}" sibTransId="{D6A9401B-D419-4303-AEF7-7960B0977C0A}"/>
    <dgm:cxn modelId="{BDA01A43-7257-4AB4-B789-D21ED217E904}" srcId="{C20CFCE5-A3AE-420B-AF7E-87CFE01AB01F}" destId="{4474F125-0638-4523-8F6F-C677DBA6DFDA}" srcOrd="2" destOrd="0" parTransId="{68283B59-C620-4C28-AF9A-D8328E74525E}" sibTransId="{A87F6AD5-5144-4BDC-B97E-AC8F7BBC6446}"/>
    <dgm:cxn modelId="{990C1064-EC86-4873-A2BA-38E44942E240}" srcId="{C20CFCE5-A3AE-420B-AF7E-87CFE01AB01F}" destId="{4E3A6A19-FFAD-46D0-805A-B186A2BDEC24}" srcOrd="1" destOrd="0" parTransId="{84D689E7-07B4-4183-BEFF-33A9E970171E}" sibTransId="{B310A797-9CFE-49ED-8B2D-9E10E56680BC}"/>
    <dgm:cxn modelId="{A5416771-0552-4FAB-9CFC-52FE6EE1C845}" srcId="{C20CFCE5-A3AE-420B-AF7E-87CFE01AB01F}" destId="{359C82C5-D998-42C9-AF7B-59BCBC438E70}" srcOrd="3" destOrd="0" parTransId="{DD1F6A6D-6B60-4B32-828F-FDB4EB6E8B1D}" sibTransId="{D17CF332-B672-4E0B-B7F0-E99D37E52423}"/>
    <dgm:cxn modelId="{FCC1367A-28C9-4030-92AC-5B40BE778845}" type="presOf" srcId="{359C82C5-D998-42C9-AF7B-59BCBC438E70}" destId="{37381ABD-C62E-40F0-BB7C-713CD633958C}" srcOrd="0" destOrd="0" presId="urn:microsoft.com/office/officeart/2005/8/layout/radial3"/>
    <dgm:cxn modelId="{735DDE5A-39B5-4EDB-835A-B19F4E33D63B}" type="presOf" srcId="{4474F125-0638-4523-8F6F-C677DBA6DFDA}" destId="{D4AF253B-7DBB-49AB-B125-C0E8CD855DEA}" srcOrd="0" destOrd="0" presId="urn:microsoft.com/office/officeart/2005/8/layout/radial3"/>
    <dgm:cxn modelId="{27962982-269B-41B8-B9A2-764B10F85D8E}" type="presOf" srcId="{C20CFCE5-A3AE-420B-AF7E-87CFE01AB01F}" destId="{D9AA6291-9A9F-404C-B233-1ABE23D95F17}" srcOrd="0" destOrd="0" presId="urn:microsoft.com/office/officeart/2005/8/layout/radial3"/>
    <dgm:cxn modelId="{DD849196-2361-4C25-9966-7D6162ADBB72}" type="presOf" srcId="{3531CB43-4197-4508-8952-0D1F5F9EF755}" destId="{294C5280-5D14-4741-A933-2BA4DD05D5FA}" srcOrd="0" destOrd="0" presId="urn:microsoft.com/office/officeart/2005/8/layout/radial3"/>
    <dgm:cxn modelId="{D11C82A1-C14E-4CDE-AEAE-9D30B1D7ADA1}" type="presOf" srcId="{946789DF-96A3-476A-9B13-A8AE461F5E03}" destId="{C294C2D3-A3D7-43C3-BC7F-A90409D7F500}" srcOrd="0" destOrd="0" presId="urn:microsoft.com/office/officeart/2005/8/layout/radial3"/>
    <dgm:cxn modelId="{529CEADB-57F6-4BC7-8CF8-6C1835BF7822}" srcId="{C20CFCE5-A3AE-420B-AF7E-87CFE01AB01F}" destId="{946789DF-96A3-476A-9B13-A8AE461F5E03}" srcOrd="0" destOrd="0" parTransId="{B46E98A5-05C2-4628-808F-A3A83BF1439F}" sibTransId="{5C6C5E2E-9FE3-4BF1-ADEA-A1D252A1CA18}"/>
    <dgm:cxn modelId="{7A1CA37E-5C5E-4685-89E1-841F375C4151}" type="presParOf" srcId="{294C5280-5D14-4741-A933-2BA4DD05D5FA}" destId="{73D38AA7-31D0-429D-9AC9-5AC019D9370E}" srcOrd="0" destOrd="0" presId="urn:microsoft.com/office/officeart/2005/8/layout/radial3"/>
    <dgm:cxn modelId="{0C5EA6F9-08CC-437A-93BA-0EF3165FC92C}" type="presParOf" srcId="{73D38AA7-31D0-429D-9AC9-5AC019D9370E}" destId="{D9AA6291-9A9F-404C-B233-1ABE23D95F17}" srcOrd="0" destOrd="0" presId="urn:microsoft.com/office/officeart/2005/8/layout/radial3"/>
    <dgm:cxn modelId="{96FD5A77-1331-4306-B2F2-F447F78829B4}" type="presParOf" srcId="{73D38AA7-31D0-429D-9AC9-5AC019D9370E}" destId="{C294C2D3-A3D7-43C3-BC7F-A90409D7F500}" srcOrd="1" destOrd="0" presId="urn:microsoft.com/office/officeart/2005/8/layout/radial3"/>
    <dgm:cxn modelId="{16B426A7-F337-49F4-A635-520563610AEF}" type="presParOf" srcId="{73D38AA7-31D0-429D-9AC9-5AC019D9370E}" destId="{8E195180-7751-4469-8BEB-AB2FF3254E4B}" srcOrd="2" destOrd="0" presId="urn:microsoft.com/office/officeart/2005/8/layout/radial3"/>
    <dgm:cxn modelId="{4B4870DD-BF7A-4E59-BE0A-78AB805C658A}" type="presParOf" srcId="{73D38AA7-31D0-429D-9AC9-5AC019D9370E}" destId="{D4AF253B-7DBB-49AB-B125-C0E8CD855DEA}" srcOrd="3" destOrd="0" presId="urn:microsoft.com/office/officeart/2005/8/layout/radial3"/>
    <dgm:cxn modelId="{663B2336-4F17-426F-9487-62034B2584FC}" type="presParOf" srcId="{73D38AA7-31D0-429D-9AC9-5AC019D9370E}" destId="{37381ABD-C62E-40F0-BB7C-713CD633958C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A6291-9A9F-404C-B233-1ABE23D95F17}">
      <dsp:nvSpPr>
        <dsp:cNvPr id="0" name=""/>
        <dsp:cNvSpPr/>
      </dsp:nvSpPr>
      <dsp:spPr>
        <a:xfrm>
          <a:off x="1136587" y="1088186"/>
          <a:ext cx="1686825" cy="1711626"/>
        </a:xfrm>
        <a:prstGeom prst="ellipse">
          <a:avLst/>
        </a:prstGeom>
        <a:solidFill>
          <a:srgbClr val="85859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 dirty="0">
            <a:solidFill>
              <a:schemeClr val="bg1"/>
            </a:solidFill>
            <a:cs typeface="+mn-cs"/>
          </a:endParaRPr>
        </a:p>
      </dsp:txBody>
      <dsp:txXfrm>
        <a:off x="1383617" y="1338848"/>
        <a:ext cx="1192765" cy="1210302"/>
      </dsp:txXfrm>
    </dsp:sp>
    <dsp:sp modelId="{C294C2D3-A3D7-43C3-BC7F-A90409D7F500}">
      <dsp:nvSpPr>
        <dsp:cNvPr id="0" name=""/>
        <dsp:cNvSpPr/>
      </dsp:nvSpPr>
      <dsp:spPr>
        <a:xfrm>
          <a:off x="1440843" y="176813"/>
          <a:ext cx="1078312" cy="1078312"/>
        </a:xfrm>
        <a:prstGeom prst="ellipse">
          <a:avLst/>
        </a:prstGeom>
        <a:solidFill>
          <a:srgbClr val="43748E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b="1" kern="1200" dirty="0">
              <a:solidFill>
                <a:schemeClr val="bg1"/>
              </a:solidFill>
            </a:rPr>
            <a:t>ארגוני המיזם</a:t>
          </a:r>
        </a:p>
      </dsp:txBody>
      <dsp:txXfrm>
        <a:off x="1598758" y="334728"/>
        <a:ext cx="762482" cy="762482"/>
      </dsp:txXfrm>
    </dsp:sp>
    <dsp:sp modelId="{8E195180-7751-4469-8BEB-AB2FF3254E4B}">
      <dsp:nvSpPr>
        <dsp:cNvPr id="0" name=""/>
        <dsp:cNvSpPr/>
      </dsp:nvSpPr>
      <dsp:spPr>
        <a:xfrm>
          <a:off x="2700952" y="1404843"/>
          <a:ext cx="1078312" cy="1078312"/>
        </a:xfrm>
        <a:prstGeom prst="ellipse">
          <a:avLst/>
        </a:prstGeom>
        <a:solidFill>
          <a:srgbClr val="43748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b="1" kern="1200" dirty="0">
              <a:solidFill>
                <a:schemeClr val="bg1"/>
              </a:solidFill>
            </a:rPr>
            <a:t>רשויות מקומיות</a:t>
          </a:r>
        </a:p>
      </dsp:txBody>
      <dsp:txXfrm>
        <a:off x="2858867" y="1562758"/>
        <a:ext cx="762482" cy="762482"/>
      </dsp:txXfrm>
    </dsp:sp>
    <dsp:sp modelId="{D4AF253B-7DBB-49AB-B125-C0E8CD855DEA}">
      <dsp:nvSpPr>
        <dsp:cNvPr id="0" name=""/>
        <dsp:cNvSpPr/>
      </dsp:nvSpPr>
      <dsp:spPr>
        <a:xfrm>
          <a:off x="1440843" y="2664952"/>
          <a:ext cx="1078312" cy="1078312"/>
        </a:xfrm>
        <a:prstGeom prst="ellipse">
          <a:avLst/>
        </a:prstGeom>
        <a:solidFill>
          <a:srgbClr val="43748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b="1" kern="1200" dirty="0">
              <a:solidFill>
                <a:schemeClr val="bg1"/>
              </a:solidFill>
            </a:rPr>
            <a:t>מש' תחבורה ומפעילים</a:t>
          </a:r>
        </a:p>
      </dsp:txBody>
      <dsp:txXfrm>
        <a:off x="1598758" y="2822867"/>
        <a:ext cx="762482" cy="762482"/>
      </dsp:txXfrm>
    </dsp:sp>
    <dsp:sp modelId="{37381ABD-C62E-40F0-BB7C-713CD633958C}">
      <dsp:nvSpPr>
        <dsp:cNvPr id="0" name=""/>
        <dsp:cNvSpPr/>
      </dsp:nvSpPr>
      <dsp:spPr>
        <a:xfrm>
          <a:off x="164696" y="1404843"/>
          <a:ext cx="1078312" cy="1078312"/>
        </a:xfrm>
        <a:prstGeom prst="ellipse">
          <a:avLst/>
        </a:prstGeom>
        <a:solidFill>
          <a:srgbClr val="43748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b="1" kern="1200" dirty="0">
              <a:solidFill>
                <a:schemeClr val="bg1"/>
              </a:solidFill>
            </a:rPr>
            <a:t>אשכול השרון</a:t>
          </a:r>
        </a:p>
      </dsp:txBody>
      <dsp:txXfrm>
        <a:off x="322611" y="1562758"/>
        <a:ext cx="762482" cy="762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791B09E-BD85-4D4B-BF0F-2B5BE5CD931C}" type="datetimeFigureOut">
              <a:rPr lang="he-IL" smtClean="0"/>
              <a:pPr/>
              <a:t>ח'/שבט/תש"פ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A123E4-D73D-4489-A1DC-9DE4C8D7C8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069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3AAF8A-C0F0-455A-B0FF-343FFE4DB00E}" type="datetimeFigureOut">
              <a:rPr lang="he-IL" smtClean="0"/>
              <a:pPr/>
              <a:t>ח'/שבט/תש"פ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F0C822-8529-4B6E-AF03-D8370DE1A8D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73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6591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723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72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723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723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723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723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>
                <a:solidFill>
                  <a:prstClr val="black"/>
                </a:solidFill>
              </a:rPr>
              <a:pPr/>
              <a:t>17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9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61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61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61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549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723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616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72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72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4B50-B4C6-4CED-803E-EA39FB05CD25}" type="datetime1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4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83CD-2005-478C-83F7-9101F689E410}" type="datetime1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4059-0404-4AA7-A7FA-52B746EFCC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5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23AE-3424-4076-B9A9-37EB4F704F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40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E356-BB7B-4C52-8089-5DCC572493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5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D9D8-0742-490F-92E5-8D616330A1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1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3A49-C281-4447-A937-450A2328EE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11C6-7164-417F-8702-2CF5A98448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0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86C4-5056-451B-B3D4-B683A29346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4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C8D2-4836-477E-B3BC-07723615F1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1.png"/>
          <p:cNvPicPr>
            <a:picLocks noChangeAspect="1"/>
          </p:cNvPicPr>
          <p:nvPr userDrawn="1"/>
        </p:nvPicPr>
        <p:blipFill>
          <a:blip r:embed="rId2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10" y="6020326"/>
            <a:ext cx="8309381" cy="702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מחבר ישר 8"/>
          <p:cNvCxnSpPr/>
          <p:nvPr userDrawn="1"/>
        </p:nvCxnSpPr>
        <p:spPr>
          <a:xfrm>
            <a:off x="417310" y="5910255"/>
            <a:ext cx="8309381" cy="0"/>
          </a:xfrm>
          <a:prstGeom prst="line">
            <a:avLst/>
          </a:prstGeom>
          <a:ln w="12700" cap="rnd">
            <a:solidFill>
              <a:srgbClr val="43748E">
                <a:alpha val="62000"/>
              </a:srgbClr>
            </a:solidFill>
            <a:round/>
          </a:ln>
          <a:effectLst>
            <a:innerShdw blurRad="63500" dist="50800" dir="16200000">
              <a:srgbClr val="858591">
                <a:alpha val="50000"/>
              </a:srgb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48115" y="6017831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8D0AB3-B61A-A541-B2E7-CB170E545F64}" type="slidenum">
              <a:rPr lang="en-US" sz="1600" smtClean="0">
                <a:solidFill>
                  <a:srgbClr val="858591"/>
                </a:solidFill>
              </a:rPr>
              <a:pPr/>
              <a:t>‹#›</a:t>
            </a:fld>
            <a:endParaRPr lang="en-US" sz="1600" dirty="0">
              <a:solidFill>
                <a:srgbClr val="85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40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4202-76C0-4EDE-AC50-9AC2C4E641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11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2078-DFE5-4104-BE61-3635AF6A8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4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96C0-8E41-4339-B1B1-FDE9BAD1F6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CFFD-E1D9-4DEE-923D-033FC21B08CC}" type="datetime1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0447-1A6B-4101-8B42-640A222E2F72}" type="datetime1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1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DD7-3BF9-441A-B551-7614EB0B85FA}" type="datetime1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BE-EE11-44D6-A546-C1938706050B}" type="datetime1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6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3AE-D537-459B-84A0-901CB9AB7F7C}" type="datetime1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7771-6567-4658-9A64-E8469591EF03}" type="datetime1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143-C064-40CB-A50C-FD28B3C8FC2F}" type="datetime1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1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FEE3-A0D4-461A-90ED-978BE359FF47}" type="datetime1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8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EB30-B182-454E-96FE-5E8C509C7F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0AB3-B61A-A541-B2E7-CB170E545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8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2204528" y="1066912"/>
            <a:ext cx="6104262" cy="416228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1621710" y="2843636"/>
            <a:ext cx="62752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מתווה תכנית עבודה עם אשכול השרון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צוות רפרנטים תחבורה אשכול השרון</a:t>
            </a:r>
          </a:p>
          <a:p>
            <a:pPr algn="r" rtl="1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 3.2.2020</a:t>
            </a: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תמונה 4" descr="תמונה1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028" y="4640700"/>
            <a:ext cx="5655708" cy="477948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2637693" y="1341984"/>
            <a:ext cx="5356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4000" b="1" dirty="0">
                <a:solidFill>
                  <a:srgbClr val="C0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מיזם תחבורה מקיימת בערי השרון</a:t>
            </a:r>
            <a:endParaRPr lang="he-IL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0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הסקר התחבורתי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" y="1604459"/>
            <a:ext cx="9143997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לו"ז:</a:t>
            </a:r>
          </a:p>
          <a:p>
            <a:pPr marL="1257300" lvl="2" indent="-3429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הצטרפות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+ רשימת ערוצי הפצה - עד 14.2</a:t>
            </a:r>
          </a:p>
          <a:p>
            <a:pPr marL="1257300" lvl="2" indent="-3429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תחילת הפצה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עברית וערבית - 18.2</a:t>
            </a:r>
          </a:p>
          <a:p>
            <a:pPr marL="1257300" lvl="2" indent="-3429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סגירת מענה -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סוף מרץ</a:t>
            </a:r>
          </a:p>
          <a:p>
            <a:pPr marL="1257300" lvl="2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הצגת </a:t>
            </a: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ניתוח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: כנס בכירים - סוף מאי 20</a:t>
            </a:r>
          </a:p>
          <a:p>
            <a:pPr marL="1257300" lvl="2" indent="-3429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פגישות אישיות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ודוחות רשות - עד אוג' 20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78426" y="4585672"/>
            <a:ext cx="7911361" cy="690664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b="1" u="sng" dirty="0">
                <a:latin typeface="Alef" panose="00000500000000000000" pitchFamily="2" charset="-79"/>
                <a:cs typeface="Alef" panose="00000500000000000000" pitchFamily="2" charset="-79"/>
              </a:rPr>
              <a:t>להצטרפות</a:t>
            </a: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: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מייל 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לנעם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עם רשימת ערוצי הפצה עד 14.2.20</a:t>
            </a:r>
          </a:p>
        </p:txBody>
      </p:sp>
    </p:spTree>
    <p:extLst>
      <p:ext uri="{BB962C8B-B14F-4D97-AF65-F5344CB8AC3E}">
        <p14:creationId xmlns:p14="http://schemas.microsoft.com/office/powerpoint/2010/main" val="250820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29447" y="1190820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ליווי פרטני לרשות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993" y="1339038"/>
            <a:ext cx="9143997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r" rtl="1">
              <a:buFont typeface="Wingdings" panose="05000000000000000000" pitchFamily="2" charset="2"/>
              <a:buChar char="q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נושאים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:</a:t>
            </a:r>
          </a:p>
          <a:p>
            <a:pPr marL="1371600" lvl="2" indent="-457200" algn="r" rtl="1">
              <a:buFont typeface="+mj-lt"/>
              <a:buAutoNum type="arabicPeriod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הגעה/נגישות לתחנות רכבת</a:t>
            </a:r>
          </a:p>
          <a:p>
            <a:pPr marL="1371600" lvl="2" indent="-457200" algn="r" rtl="1">
              <a:buFont typeface="+mj-lt"/>
              <a:buAutoNum type="arabicPeriod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מיצוי 922</a:t>
            </a:r>
          </a:p>
          <a:p>
            <a:pPr marL="1371600" lvl="2" indent="-457200" algn="r" rtl="1">
              <a:buFont typeface="+mj-lt"/>
              <a:buAutoNum type="arabicPeriod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תחבורה שיתופית</a:t>
            </a:r>
          </a:p>
          <a:p>
            <a:pPr marL="1371600" lvl="2" indent="-457200" algn="r" rtl="1">
              <a:buFont typeface="+mj-lt"/>
              <a:buAutoNum type="arabicPeriod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אופניים </a:t>
            </a:r>
            <a:r>
              <a:rPr lang="he-IL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והליכתיות</a:t>
            </a: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1371600" lvl="2" indent="-457200" algn="r" rtl="1">
              <a:buFont typeface="+mj-lt"/>
              <a:buAutoNum type="arabicPeriod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תחליפי </a:t>
            </a:r>
            <a:r>
              <a:rPr lang="he-IL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תח"צ</a:t>
            </a: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: תחבורה גמישה/מוניות שרות/תחבורה משלימה/עבודה מול מפעילי </a:t>
            </a:r>
            <a:r>
              <a:rPr lang="he-IL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התח"צ</a:t>
            </a: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1" indent="-457200" algn="r" rtl="1">
              <a:buFont typeface="Wingdings" panose="05000000000000000000" pitchFamily="2" charset="2"/>
              <a:buChar char="q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מתכונת: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4-5 פגישות לרשות / לקבוצת רשויות - לפי נושא</a:t>
            </a: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78426" y="4585672"/>
            <a:ext cx="7911361" cy="690664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b="1" u="sng" dirty="0">
                <a:latin typeface="Alef" panose="00000500000000000000" pitchFamily="2" charset="-79"/>
                <a:cs typeface="Alef" panose="00000500000000000000" pitchFamily="2" charset="-79"/>
              </a:rPr>
              <a:t>להצטרפות</a:t>
            </a: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: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3 נושאים, לפי סדר עדיפויות, עד 6.2.20</a:t>
            </a:r>
          </a:p>
        </p:txBody>
      </p:sp>
    </p:spTree>
    <p:extLst>
      <p:ext uri="{BB962C8B-B14F-4D97-AF65-F5344CB8AC3E}">
        <p14:creationId xmlns:p14="http://schemas.microsoft.com/office/powerpoint/2010/main" val="285108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-8653" y="1077686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פרויקט דגל: הגעה למוקדי תעסוקה - פיילוט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" y="1229084"/>
            <a:ext cx="9143997" cy="872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פעילות מוצעת: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נגישות באופניים:</a:t>
            </a:r>
          </a:p>
          <a:p>
            <a:pPr marL="1257300" lvl="2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רוכבים לעבודה</a:t>
            </a:r>
          </a:p>
          <a:p>
            <a:pPr marL="1257300" lvl="2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שיפור רשת השבילים באזור השרון</a:t>
            </a:r>
          </a:p>
          <a:p>
            <a:pPr lvl="2" indent="-4572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נגישות לתחנות רכבת</a:t>
            </a:r>
          </a:p>
          <a:p>
            <a:pPr lvl="3" indent="-457200" algn="r" rtl="1">
              <a:buFont typeface="Arial" pitchFamily="34" charset="0"/>
              <a:buChar char="•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חניון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קארפול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בתחנת הרכבת (כפר סבא כדוגמה)</a:t>
            </a:r>
          </a:p>
          <a:p>
            <a:pPr lvl="2" indent="-4572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תחבורה שיתופית</a:t>
            </a:r>
          </a:p>
          <a:p>
            <a:pPr lvl="2" indent="-4572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שיפור התחבורה הציבורית</a:t>
            </a:r>
          </a:p>
          <a:p>
            <a:pPr lvl="1" indent="-457200" algn="r" rtl="1">
              <a:buFont typeface="Wingdings" panose="05000000000000000000" pitchFamily="2" charset="2"/>
              <a:buChar char="q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צעדים נדרשים:</a:t>
            </a:r>
          </a:p>
          <a:p>
            <a:pPr lvl="2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בחירת אזור תעסוקה</a:t>
            </a:r>
          </a:p>
          <a:p>
            <a:pPr lvl="2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תנאי:  קיומה של 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מינהלת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/הנהלה שותפה</a:t>
            </a:r>
          </a:p>
          <a:p>
            <a:pPr lvl="2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solidFill>
                <a:srgbClr val="FF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952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6"/>
            <a:ext cx="9143999" cy="4716381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הכשרות מטעם המיזם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" y="1229084"/>
            <a:ext cx="9143997" cy="527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למידת עמיתים וכינון קשרים רוחביים</a:t>
            </a:r>
          </a:p>
          <a:p>
            <a:pPr marL="342900" indent="-342900" algn="r" rtl="1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מתן כלים להרחבת ידע מקצועי ברשויות</a:t>
            </a:r>
          </a:p>
          <a:p>
            <a:pPr marL="342900" indent="-342900" algn="r" rtl="1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כ-15 שעות הדרכה </a:t>
            </a:r>
          </a:p>
          <a:p>
            <a:pPr marL="342900" indent="-342900" algn="r" rtl="1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התכנית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:</a:t>
            </a:r>
          </a:p>
          <a:p>
            <a:pPr marL="342900" indent="-342900" algn="r" rtl="1">
              <a:lnSpc>
                <a:spcPts val="2880"/>
              </a:lnSpc>
              <a:buFont typeface="Wingdings" panose="05000000000000000000" pitchFamily="2" charset="2"/>
              <a:buChar char="q"/>
            </a:pP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he-IL" sz="2400" b="1" dirty="0">
              <a:solidFill>
                <a:srgbClr val="FF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he-IL" sz="2400" b="1" dirty="0">
              <a:solidFill>
                <a:srgbClr val="FF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he-IL" sz="2400" b="1" dirty="0">
              <a:solidFill>
                <a:srgbClr val="FF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800100" lvl="1" indent="-342900" algn="r" rtl="1">
              <a:buFont typeface="Wingdings" panose="05000000000000000000" pitchFamily="2" charset="2"/>
              <a:buChar char="q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9" name="Picture 3" descr="X:\Pics\תמונות מכון ירושלים למחקרי מדיניות\תמונות מפרויקטים בשלמותם\מיזם תחבורה מקיימת\פורום רשויות 2 10.1.19\YOAV2686-80054 (Large).jpg">
            <a:extLst>
              <a:ext uri="{FF2B5EF4-FFF2-40B4-BE49-F238E27FC236}">
                <a16:creationId xmlns:a16="http://schemas.microsoft.com/office/drawing/2014/main" id="{14CEA4D7-82C6-448A-AF52-E55C9957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53" y="2762635"/>
            <a:ext cx="4547675" cy="30327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52923"/>
              </p:ext>
            </p:extLst>
          </p:nvPr>
        </p:nvGraphicFramePr>
        <p:xfrm>
          <a:off x="4951379" y="2762636"/>
          <a:ext cx="3855226" cy="3032757"/>
        </p:xfrm>
        <a:graphic>
          <a:graphicData uri="http://schemas.openxmlformats.org/drawingml/2006/table">
            <a:tbl>
              <a:tblPr rtl="1" firstCol="1" bandRow="1" bandCol="1">
                <a:tableStyleId>{F5AB1C69-6EDB-4FF4-983F-18BD219EF322}</a:tableStyleId>
              </a:tblPr>
              <a:tblGrid>
                <a:gridCol w="192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851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itchFamily="2" charset="-79"/>
                          <a:cs typeface="Alef" pitchFamily="2" charset="-79"/>
                        </a:rPr>
                        <a:t>תחילת מאי 2020</a:t>
                      </a:r>
                    </a:p>
                    <a:p>
                      <a:pPr algn="r" rtl="1"/>
                      <a:r>
                        <a:rPr lang="he-IL" dirty="0">
                          <a:latin typeface="Alef" pitchFamily="2" charset="-79"/>
                          <a:cs typeface="Alef" pitchFamily="2" charset="-79"/>
                        </a:rPr>
                        <a:t>מוצע: 7.5.2020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itchFamily="2" charset="-79"/>
                          <a:cs typeface="Alef" pitchFamily="2" charset="-79"/>
                        </a:rPr>
                        <a:t>תחבורה מקיימת במרחב האשכול-</a:t>
                      </a:r>
                      <a:r>
                        <a:rPr lang="he-IL" baseline="0" dirty="0">
                          <a:latin typeface="Alef" pitchFamily="2" charset="-79"/>
                          <a:cs typeface="Alef" pitchFamily="2" charset="-79"/>
                        </a:rPr>
                        <a:t> מבט אזורי</a:t>
                      </a:r>
                      <a:endParaRPr lang="he-IL" dirty="0">
                        <a:latin typeface="Alef" pitchFamily="2" charset="-79"/>
                        <a:cs typeface="Alef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055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itchFamily="2" charset="-79"/>
                          <a:cs typeface="Alef" pitchFamily="2" charset="-79"/>
                        </a:rPr>
                        <a:t>סוף יוני 2020</a:t>
                      </a:r>
                    </a:p>
                    <a:p>
                      <a:pPr algn="r" rtl="1"/>
                      <a:r>
                        <a:rPr lang="he-IL" dirty="0">
                          <a:latin typeface="Alef" pitchFamily="2" charset="-79"/>
                          <a:cs typeface="Alef" pitchFamily="2" charset="-79"/>
                        </a:rPr>
                        <a:t>מוצע:18.6.2020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itchFamily="2" charset="-79"/>
                          <a:cs typeface="Alef" pitchFamily="2" charset="-79"/>
                        </a:rPr>
                        <a:t>תחנות הרכבת באשכול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851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itchFamily="2" charset="-79"/>
                          <a:cs typeface="Alef" pitchFamily="2" charset="-79"/>
                        </a:rPr>
                        <a:t>ספטמבר 2020</a:t>
                      </a:r>
                    </a:p>
                    <a:p>
                      <a:pPr algn="r" rtl="1"/>
                      <a:r>
                        <a:rPr lang="he-IL">
                          <a:latin typeface="Alef" pitchFamily="2" charset="-79"/>
                          <a:cs typeface="Alef" pitchFamily="2" charset="-79"/>
                        </a:rPr>
                        <a:t>מוצע: 10.9.2020</a:t>
                      </a:r>
                      <a:endParaRPr lang="he-IL" dirty="0">
                        <a:latin typeface="Alef" pitchFamily="2" charset="-79"/>
                        <a:cs typeface="Alef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itchFamily="2" charset="-79"/>
                          <a:cs typeface="Alef" pitchFamily="2" charset="-79"/>
                        </a:rPr>
                        <a:t>אופניים/</a:t>
                      </a:r>
                      <a:r>
                        <a:rPr lang="he-IL" baseline="0" dirty="0">
                          <a:latin typeface="Alef" pitchFamily="2" charset="-79"/>
                          <a:cs typeface="Alef" pitchFamily="2" charset="-79"/>
                        </a:rPr>
                        <a:t> </a:t>
                      </a:r>
                      <a:r>
                        <a:rPr lang="he-IL" baseline="0" dirty="0" err="1">
                          <a:latin typeface="Alef" pitchFamily="2" charset="-79"/>
                          <a:cs typeface="Alef" pitchFamily="2" charset="-79"/>
                        </a:rPr>
                        <a:t>הליכתיות</a:t>
                      </a:r>
                      <a:r>
                        <a:rPr lang="he-IL" baseline="0" dirty="0">
                          <a:latin typeface="Alef" pitchFamily="2" charset="-79"/>
                          <a:cs typeface="Alef" pitchFamily="2" charset="-79"/>
                        </a:rPr>
                        <a:t>/ תחבורה שיתופית</a:t>
                      </a:r>
                      <a:endParaRPr lang="he-IL" dirty="0">
                        <a:latin typeface="Alef" pitchFamily="2" charset="-79"/>
                        <a:cs typeface="Alef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71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086424"/>
            <a:ext cx="9143999" cy="4864537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כנס בכירים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" y="1229084"/>
            <a:ext cx="91439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3 מפגשים קודמים, כ- 180 אנשי רשויות, משרדי ממשלה ומפעילים.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זוהו אתגרים ופתרונות בשיתוף הרשויות וגורמי תחבורה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המועדים הבאים:</a:t>
            </a:r>
            <a:r>
              <a:rPr lang="en-US" sz="24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מאי 2020 | נובמבר 2020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81FD201-1EA4-4E1A-B7AB-870A9D27B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21456"/>
            <a:ext cx="4368800" cy="291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906E479-58E1-4BEF-8F0B-7E0FB602E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6" y="3005419"/>
            <a:ext cx="4417698" cy="294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98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בניית תכנית עבודה לנושא תחבורה באשכול: תלת שנתית 2021-2023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" y="1229084"/>
            <a:ext cx="91439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לו"ז: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גיבוש שלד תכנית העבודה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הצגת שלד לצוות רפרנטים 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גיבוש תכנית מפורטת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הצגה בכנס בכירים ואשרור –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נובמבר 2020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7069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238141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תוכנית עבודה שנתית לקידום תחבורה מקיימת –</a:t>
            </a:r>
          </a:p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אשכול השרון/ מיזם תחבורה 2020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" y="1229084"/>
            <a:ext cx="914399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endParaRPr 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184828" y="1498064"/>
          <a:ext cx="8757967" cy="3891064"/>
        </p:xfrm>
        <a:graphic>
          <a:graphicData uri="http://schemas.openxmlformats.org/drawingml/2006/table">
            <a:tbl>
              <a:tblPr rtl="1"/>
              <a:tblGrid>
                <a:gridCol w="295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59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8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59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59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63532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המשימה 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Feb-20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Mar-20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Apr-20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May-20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Jun-20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Jul-20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Aug-20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Sep-20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Oct-20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Nov-20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Dec-20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25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סקר תחבורתי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25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הכשרות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82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ליווי פרטני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25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פרויקט דגל- הגעה למוקדי תעסוקה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407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בניית תכנית עבודה 2021-2023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825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כנס בכירים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06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000587" y="2641373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3200" dirty="0">
                <a:solidFill>
                  <a:srgbClr val="C0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תודה</a:t>
            </a:r>
            <a:endParaRPr lang="he-IL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אודות המיזם: שותפים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1" name="מלבן 11"/>
          <p:cNvSpPr/>
          <p:nvPr/>
        </p:nvSpPr>
        <p:spPr>
          <a:xfrm>
            <a:off x="1018790" y="3462331"/>
            <a:ext cx="6986531" cy="176648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2017- 2020</a:t>
            </a:r>
          </a:p>
          <a:p>
            <a:pPr lvl="0" algn="r" rtl="1">
              <a:lnSpc>
                <a:spcPct val="150000"/>
              </a:lnSpc>
            </a:pPr>
            <a:r>
              <a:rPr lang="he-IL" sz="2000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ביצוע: </a:t>
            </a: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ארגוני תחבורה מקיימת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rgbClr val="362E24"/>
                </a:solidFill>
                <a:latin typeface="Alef" panose="00000500000000000000" pitchFamily="2" charset="-79"/>
                <a:ea typeface="Alef" charset="0"/>
                <a:cs typeface="Alef" panose="00000500000000000000" pitchFamily="2" charset="-79"/>
              </a:rPr>
              <a:t>ניהול והערכה: </a:t>
            </a: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ea typeface="Alef" charset="0"/>
                <a:cs typeface="Alef" panose="00000500000000000000" pitchFamily="2" charset="-79"/>
              </a:rPr>
              <a:t>מכון ירושלים למחקרי מדיניות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rgbClr val="362E24"/>
                </a:solidFill>
                <a:latin typeface="Alef" panose="00000500000000000000" pitchFamily="2" charset="-79"/>
                <a:ea typeface="Alef" charset="0"/>
                <a:cs typeface="Alef" panose="00000500000000000000" pitchFamily="2" charset="-79"/>
              </a:rPr>
              <a:t>לווי ויעוץ מקצועי: </a:t>
            </a: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ea typeface="Alef" charset="0"/>
                <a:cs typeface="Alef" panose="00000500000000000000" pitchFamily="2" charset="-79"/>
              </a:rPr>
              <a:t>המכון לחקר התחבורה בטכניון</a:t>
            </a:r>
            <a:endParaRPr lang="he-IL" sz="20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41529" y="1379097"/>
            <a:ext cx="7189550" cy="2015803"/>
            <a:chOff x="539552" y="1844824"/>
            <a:chExt cx="7488832" cy="2224900"/>
          </a:xfrm>
        </p:grpSpPr>
        <p:grpSp>
          <p:nvGrpSpPr>
            <p:cNvPr id="27" name="קבוצה 18"/>
            <p:cNvGrpSpPr/>
            <p:nvPr/>
          </p:nvGrpSpPr>
          <p:grpSpPr>
            <a:xfrm>
              <a:off x="539552" y="1844824"/>
              <a:ext cx="7488832" cy="2224900"/>
              <a:chOff x="539552" y="1844824"/>
              <a:chExt cx="7488833" cy="2224900"/>
            </a:xfrm>
          </p:grpSpPr>
          <p:grpSp>
            <p:nvGrpSpPr>
              <p:cNvPr id="29" name="קבוצה 19"/>
              <p:cNvGrpSpPr/>
              <p:nvPr/>
            </p:nvGrpSpPr>
            <p:grpSpPr>
              <a:xfrm>
                <a:off x="539552" y="1844824"/>
                <a:ext cx="7488833" cy="2224900"/>
                <a:chOff x="539552" y="1844824"/>
                <a:chExt cx="7488832" cy="2224898"/>
              </a:xfrm>
            </p:grpSpPr>
            <p:pic>
              <p:nvPicPr>
                <p:cNvPr id="31" name="תמונה 13" descr="גיל יעקב.jpg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779912" y="1844824"/>
                  <a:ext cx="1800000" cy="1800000"/>
                </a:xfrm>
                <a:prstGeom prst="rect">
                  <a:avLst/>
                </a:prstGeom>
                <a:effectLst>
                  <a:outerShdw blurRad="203200" dist="342900" dir="2700000" sx="83000" sy="83000" algn="ctr" rotWithShape="0">
                    <a:schemeClr val="bg1">
                      <a:alpha val="61000"/>
                    </a:schemeClr>
                  </a:outerShdw>
                </a:effectLst>
              </p:spPr>
            </p:pic>
            <p:pic>
              <p:nvPicPr>
                <p:cNvPr id="32" name="תמונה 16" descr="יותם אביזוהר 2.jpg"/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637020" y="1845024"/>
                  <a:ext cx="1782852" cy="1800000"/>
                </a:xfrm>
                <a:prstGeom prst="rect">
                  <a:avLst/>
                </a:prstGeom>
                <a:effectLst>
                  <a:outerShdw blurRad="203200" dist="342900" dir="2700000" sx="83000" sy="83000" algn="ctr" rotWithShape="0">
                    <a:schemeClr val="bg1">
                      <a:alpha val="61000"/>
                    </a:schemeClr>
                  </a:outerShdw>
                </a:effectLst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539552" y="3645022"/>
                  <a:ext cx="7488832" cy="4247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>
                  <a:normAutofit/>
                </a:bodyPr>
                <a:lstStyle/>
                <a:p>
                  <a:pPr algn="r" rtl="1"/>
                  <a:r>
                    <a:rPr lang="he-IL" sz="2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lef" panose="00000500000000000000" pitchFamily="2" charset="-79"/>
                      <a:ea typeface="Alef" charset="0"/>
                      <a:cs typeface="Alef" panose="00000500000000000000" pitchFamily="2" charset="-79"/>
                    </a:rPr>
                    <a:t>תחבורה היום ומחר	15 דקות     ישראל בשביל אופניים</a:t>
                  </a:r>
                </a:p>
              </p:txBody>
            </p:sp>
          </p:grpSp>
          <p:pic>
            <p:nvPicPr>
              <p:cNvPr id="30" name="Picture 2" descr="X:\Pics\תמונות מכון ירושלים למחקרי מדיניות\תמונות מפרויקטים בשלמותם\מיזם תחבורה מקיימת\תמר קינן 3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1844824"/>
                <a:ext cx="1745873" cy="1800000"/>
              </a:xfrm>
              <a:prstGeom prst="rect">
                <a:avLst/>
              </a:prstGeom>
              <a:effectLst>
                <a:outerShdw blurRad="203200" dist="342900" dir="2700000" sx="83000" sy="83000" algn="ctr" rotWithShape="0">
                  <a:schemeClr val="bg1">
                    <a:alpha val="61000"/>
                  </a:schemeClr>
                </a:outerShdw>
              </a:effectLst>
            </p:spPr>
          </p:pic>
        </p:grpSp>
        <p:pic>
          <p:nvPicPr>
            <p:cNvPr id="28" name="Picture 2" descr="C:\Users\erela\Documents\ענייני עבודה\מכון ירושלים למחקרי מדיניות\שמרית-1.jpeg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844824"/>
              <a:ext cx="1942612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מטרות						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8A1C94CA-5AA9-4C27-927C-0354B3A5A8C5}"/>
              </a:ext>
            </a:extLst>
          </p:cNvPr>
          <p:cNvSpPr txBox="1"/>
          <p:nvPr/>
        </p:nvSpPr>
        <p:spPr>
          <a:xfrm>
            <a:off x="1509311" y="1810735"/>
            <a:ext cx="66534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400" b="1" dirty="0">
                <a:solidFill>
                  <a:srgbClr val="362E24"/>
                </a:solidFill>
                <a:latin typeface="Alef" panose="00000500000000000000" pitchFamily="2" charset="-79"/>
                <a:ea typeface="Alef" charset="0"/>
                <a:cs typeface="Alef" panose="00000500000000000000" pitchFamily="2" charset="-79"/>
              </a:rPr>
              <a:t>הבאה ליישום </a:t>
            </a:r>
            <a:r>
              <a:rPr lang="he-IL" sz="2400" dirty="0">
                <a:solidFill>
                  <a:srgbClr val="362E24"/>
                </a:solidFill>
                <a:latin typeface="Alef" panose="00000500000000000000" pitchFamily="2" charset="-79"/>
                <a:ea typeface="Alef" charset="0"/>
                <a:cs typeface="Alef" panose="00000500000000000000" pitchFamily="2" charset="-79"/>
              </a:rPr>
              <a:t>של פרויקטים תחבורתיים בעלי פוטנציאל גבוה להקטנת השימוש ברכב הפרטי</a:t>
            </a:r>
            <a:endParaRPr lang="he-IL" sz="2400" b="1" dirty="0">
              <a:solidFill>
                <a:srgbClr val="FF0000"/>
              </a:solidFill>
              <a:latin typeface="Alef" panose="00000500000000000000" pitchFamily="2" charset="-79"/>
              <a:ea typeface="Alef" charset="0"/>
              <a:cs typeface="Alef" panose="00000500000000000000" pitchFamily="2" charset="-79"/>
            </a:endParaRPr>
          </a:p>
          <a:p>
            <a:pPr marL="457200" indent="-457200" algn="r" rtl="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400" b="1" dirty="0">
                <a:solidFill>
                  <a:srgbClr val="362E24"/>
                </a:solidFill>
                <a:latin typeface="Alef" panose="00000500000000000000" pitchFamily="2" charset="-79"/>
                <a:ea typeface="Alef" charset="0"/>
                <a:cs typeface="Alef" panose="00000500000000000000" pitchFamily="2" charset="-79"/>
              </a:rPr>
              <a:t>קידום שיתוף הפעולה </a:t>
            </a:r>
            <a:r>
              <a:rPr lang="he-IL" sz="2400" dirty="0">
                <a:solidFill>
                  <a:srgbClr val="362E24"/>
                </a:solidFill>
                <a:latin typeface="Alef" panose="00000500000000000000" pitchFamily="2" charset="-79"/>
                <a:ea typeface="Alef" charset="0"/>
                <a:cs typeface="Alef" panose="00000500000000000000" pitchFamily="2" charset="-79"/>
              </a:rPr>
              <a:t>בין גורמים העוסקים בקידום תחבורה מקיימת, בדגש על מיצוי תקציבים</a:t>
            </a:r>
            <a:endParaRPr lang="he-IL" sz="2400" b="1" dirty="0">
              <a:solidFill>
                <a:srgbClr val="362E24"/>
              </a:solidFill>
              <a:latin typeface="Alef" panose="00000500000000000000" pitchFamily="2" charset="-79"/>
              <a:ea typeface="Alef" charset="0"/>
              <a:cs typeface="Alef" panose="00000500000000000000" pitchFamily="2" charset="-79"/>
            </a:endParaRPr>
          </a:p>
          <a:p>
            <a:pPr marL="457200" indent="-457200" algn="r" rtl="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400" b="1" dirty="0">
                <a:solidFill>
                  <a:srgbClr val="362E24"/>
                </a:solidFill>
                <a:latin typeface="Alef" panose="00000500000000000000" pitchFamily="2" charset="-79"/>
                <a:ea typeface="Alef" charset="0"/>
                <a:cs typeface="Alef" panose="00000500000000000000" pitchFamily="2" charset="-79"/>
              </a:rPr>
              <a:t>קידום שיתופי פעולה בין רשויות מקומיות </a:t>
            </a:r>
            <a:r>
              <a:rPr lang="he-IL" sz="2400" dirty="0">
                <a:solidFill>
                  <a:srgbClr val="362E24"/>
                </a:solidFill>
                <a:latin typeface="Alef" panose="00000500000000000000" pitchFamily="2" charset="-79"/>
                <a:ea typeface="Alef" charset="0"/>
                <a:cs typeface="Alef" panose="00000500000000000000" pitchFamily="2" charset="-79"/>
              </a:rPr>
              <a:t>לקידום תחבורה מקיימת.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5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2">
            <a:extLst>
              <a:ext uri="{FF2B5EF4-FFF2-40B4-BE49-F238E27FC236}">
                <a16:creationId xmlns:a16="http://schemas.microsoft.com/office/drawing/2014/main" id="{DD186D7F-FFC8-4673-AF23-ABBBF2CDC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544" y="986717"/>
            <a:ext cx="3800737" cy="463584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B65833D2-A606-44EF-B185-2A14626A4B4A}"/>
              </a:ext>
            </a:extLst>
          </p:cNvPr>
          <p:cNvSpPr/>
          <p:nvPr/>
        </p:nvSpPr>
        <p:spPr>
          <a:xfrm>
            <a:off x="5272620" y="1726036"/>
            <a:ext cx="2220379" cy="267765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180975" indent="-180975" algn="r" rtl="1"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43748E"/>
                </a:solidFill>
                <a:latin typeface="Alef" panose="00000500000000000000" pitchFamily="2" charset="-79"/>
                <a:ea typeface="Alef" charset="0"/>
              </a:rPr>
              <a:t> </a:t>
            </a:r>
            <a:r>
              <a:rPr lang="he-IL" sz="2800" dirty="0">
                <a:solidFill>
                  <a:srgbClr val="43748E"/>
                </a:solidFill>
                <a:latin typeface="Alef" panose="00000500000000000000" pitchFamily="2" charset="-79"/>
                <a:ea typeface="Alef" charset="0"/>
              </a:rPr>
              <a:t>כפר-סבא</a:t>
            </a:r>
          </a:p>
          <a:p>
            <a:pPr marL="180975" indent="-180975" algn="r" rtl="1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43748E"/>
                </a:solidFill>
                <a:latin typeface="Alef" panose="00000500000000000000" pitchFamily="2" charset="-79"/>
                <a:ea typeface="Alef" charset="0"/>
              </a:rPr>
              <a:t> </a:t>
            </a:r>
            <a:r>
              <a:rPr lang="he-IL" sz="2800" dirty="0" err="1">
                <a:solidFill>
                  <a:srgbClr val="43748E"/>
                </a:solidFill>
                <a:latin typeface="Alef" panose="00000500000000000000" pitchFamily="2" charset="-79"/>
                <a:ea typeface="Alef" charset="0"/>
              </a:rPr>
              <a:t>קלנסווה</a:t>
            </a:r>
            <a:endParaRPr lang="he-IL" sz="2800" dirty="0">
              <a:solidFill>
                <a:srgbClr val="43748E"/>
              </a:solidFill>
              <a:latin typeface="Alef" panose="00000500000000000000" pitchFamily="2" charset="-79"/>
              <a:ea typeface="Alef" charset="0"/>
            </a:endParaRPr>
          </a:p>
          <a:p>
            <a:pPr marL="180975" indent="-180975" algn="r" rtl="1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43748E"/>
                </a:solidFill>
                <a:latin typeface="Alef" panose="00000500000000000000" pitchFamily="2" charset="-79"/>
                <a:ea typeface="Alef" charset="0"/>
              </a:rPr>
              <a:t> טייבה</a:t>
            </a:r>
          </a:p>
          <a:p>
            <a:pPr marL="180975" indent="-180975" algn="r" rtl="1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43748E"/>
                </a:solidFill>
                <a:latin typeface="Alef" panose="00000500000000000000" pitchFamily="2" charset="-79"/>
                <a:ea typeface="Alef" charset="0"/>
              </a:rPr>
              <a:t> הרצליה</a:t>
            </a:r>
          </a:p>
          <a:p>
            <a:pPr marL="180975" lvl="0" indent="-180975" algn="r" rtl="1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43748E"/>
                </a:solidFill>
                <a:latin typeface="Alef" panose="00000500000000000000" pitchFamily="2" charset="-79"/>
                <a:ea typeface="Alef" charset="0"/>
              </a:rPr>
              <a:t> חדרה</a:t>
            </a:r>
          </a:p>
          <a:p>
            <a:pPr marL="180975" lvl="0" indent="-180975" algn="r" rtl="1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43748E"/>
                </a:solidFill>
                <a:latin typeface="Alef" panose="00000500000000000000" pitchFamily="2" charset="-79"/>
                <a:ea typeface="Alef" charset="0"/>
              </a:rPr>
              <a:t> נתניה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5C2548ED-185D-4AC5-8BB9-596B8C30D4C7}"/>
              </a:ext>
            </a:extLst>
          </p:cNvPr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פעילות המיזם 2017-2019:</a:t>
            </a:r>
          </a:p>
        </p:txBody>
      </p:sp>
    </p:spTree>
    <p:extLst>
      <p:ext uri="{BB962C8B-B14F-4D97-AF65-F5344CB8AC3E}">
        <p14:creationId xmlns:p14="http://schemas.microsoft.com/office/powerpoint/2010/main" val="251971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אמצעים ודרך פעולה: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1" name="מלבן 11"/>
          <p:cNvSpPr/>
          <p:nvPr/>
        </p:nvSpPr>
        <p:spPr>
          <a:xfrm>
            <a:off x="529389" y="1621507"/>
            <a:ext cx="4154909" cy="3187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מיפוי צרכים מבוסס נתונים 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הסרת חסמים ומיצוי תקציבים 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הדרכות, סיורים וליווי מקצועי 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קידום פרויקטים חוצי רשויות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307618"/>
              </p:ext>
            </p:extLst>
          </p:nvPr>
        </p:nvGraphicFramePr>
        <p:xfrm>
          <a:off x="5007537" y="1478547"/>
          <a:ext cx="3960000" cy="38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730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5" name="מלבן 11">
            <a:extLst>
              <a:ext uri="{FF2B5EF4-FFF2-40B4-BE49-F238E27FC236}">
                <a16:creationId xmlns:a16="http://schemas.microsoft.com/office/drawing/2014/main" id="{7AFFB44F-7559-4F0E-B1D9-542F18EF670A}"/>
              </a:ext>
            </a:extLst>
          </p:cNvPr>
          <p:cNvSpPr/>
          <p:nvPr/>
        </p:nvSpPr>
        <p:spPr>
          <a:xfrm>
            <a:off x="101600" y="1006133"/>
            <a:ext cx="9042399" cy="4782808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1" name="מלבן 11"/>
          <p:cNvSpPr/>
          <p:nvPr/>
        </p:nvSpPr>
        <p:spPr>
          <a:xfrm>
            <a:off x="86360" y="1051853"/>
            <a:ext cx="8998609" cy="478280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800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רמת הרשות המקומית:</a:t>
            </a:r>
            <a:endParaRPr lang="he-IL" sz="3200" b="1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סקר תחבורתי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ליווי פרטני לרשות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800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רמה רוחבית- אשכולית: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פרויקט דגל: הגעה למוקדי תעסוקה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הכשרות מטעם המיזם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כנס בכירים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בניית תכנית עבודה תלת שנתית 2021-2023</a:t>
            </a:r>
          </a:p>
          <a:p>
            <a:pPr lvl="0" algn="r" rtl="1">
              <a:lnSpc>
                <a:spcPct val="150000"/>
              </a:lnSpc>
            </a:pPr>
            <a:endParaRPr lang="he-IL" sz="2400" b="1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 עבודה מוצעים לשת"פ מיזם תחבורה-אשכול השרון:                                        	</a:t>
            </a:r>
          </a:p>
        </p:txBody>
      </p:sp>
    </p:spTree>
    <p:extLst>
      <p:ext uri="{BB962C8B-B14F-4D97-AF65-F5344CB8AC3E}">
        <p14:creationId xmlns:p14="http://schemas.microsoft.com/office/powerpoint/2010/main" val="26472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פירוט נושאי העבודה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9" b="9195"/>
          <a:stretch/>
        </p:blipFill>
        <p:spPr>
          <a:xfrm>
            <a:off x="925472" y="1220457"/>
            <a:ext cx="7293057" cy="4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0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228162" y="5892803"/>
            <a:ext cx="8446842" cy="828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3" r="4111" b="8362"/>
          <a:stretch/>
        </p:blipFill>
        <p:spPr bwMode="auto">
          <a:xfrm>
            <a:off x="1115421" y="3079205"/>
            <a:ext cx="7947363" cy="377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11"/>
          <p:cNvSpPr/>
          <p:nvPr/>
        </p:nvSpPr>
        <p:spPr>
          <a:xfrm>
            <a:off x="2" y="1015809"/>
            <a:ext cx="9143997" cy="152975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rtl="1"/>
            <a:r>
              <a:rPr lang="he-IL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עובדים או גרים ברשויות המיזם | </a:t>
            </a:r>
            <a:r>
              <a:rPr lang="he-IL" sz="36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5300</a:t>
            </a:r>
            <a:r>
              <a:rPr lang="he-IL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משיבים | מהן </a:t>
            </a:r>
            <a:r>
              <a:rPr lang="he-IL" sz="36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1000</a:t>
            </a:r>
            <a:r>
              <a:rPr lang="he-IL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בערבית</a:t>
            </a:r>
            <a:endParaRPr lang="he-IL" sz="4000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65</a:t>
            </a:r>
            <a:r>
              <a:rPr lang="en-US" sz="40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%</a:t>
            </a:r>
            <a:r>
              <a:rPr lang="he-IL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מהעונים משתמשים ברכב פרטי באופן כמעט יומיומי  </a:t>
            </a:r>
            <a:r>
              <a:rPr lang="he-IL" sz="36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20% </a:t>
            </a:r>
            <a:r>
              <a:rPr lang="he-IL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משתמשים באוטובוס באופן יומיומי</a:t>
            </a:r>
          </a:p>
          <a:p>
            <a:pPr algn="r" rtl="1">
              <a:buFont typeface="Arial" pitchFamily="34" charset="0"/>
              <a:buChar char="•"/>
            </a:pPr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 algn="r" rtl="1">
              <a:buFont typeface="Arial" pitchFamily="34" charset="0"/>
              <a:buChar char="•"/>
            </a:pPr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>
              <a:buFont typeface="Arial" pitchFamily="34" charset="0"/>
              <a:buChar char="•"/>
            </a:pPr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הסקר התחבורתי- הפצה ראשונה (אוג'- דצמ' 2018)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02" y="3476837"/>
            <a:ext cx="1538515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7030A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קו אוטובוס ישיר ליעד</a:t>
            </a:r>
          </a:p>
          <a:p>
            <a:pPr lvl="0" algn="r" rtl="1"/>
            <a:endParaRPr lang="he-IL" dirty="0">
              <a:solidFill>
                <a:srgbClr val="70AD47"/>
              </a:solidFill>
              <a:latin typeface="Alef" pitchFamily="2" charset="-79"/>
              <a:cs typeface="Alef" pitchFamily="2" charset="-79"/>
            </a:endParaRPr>
          </a:p>
          <a:p>
            <a:pPr lvl="0" algn="r" rtl="1"/>
            <a:r>
              <a:rPr lang="he-IL" dirty="0">
                <a:solidFill>
                  <a:srgbClr val="70AD47"/>
                </a:solidFill>
                <a:latin typeface="Alef" pitchFamily="2" charset="-79"/>
                <a:cs typeface="Alef" pitchFamily="2" charset="-79"/>
              </a:rPr>
              <a:t>תדירות גבוהה יותר</a:t>
            </a:r>
          </a:p>
          <a:p>
            <a:pPr lvl="0" algn="r" rtl="1"/>
            <a:endParaRPr lang="he-IL" dirty="0">
              <a:solidFill>
                <a:srgbClr val="FF0000"/>
              </a:solidFill>
              <a:latin typeface="Alef" pitchFamily="2" charset="-79"/>
              <a:cs typeface="Alef" pitchFamily="2" charset="-79"/>
            </a:endParaRPr>
          </a:p>
          <a:p>
            <a:pPr lvl="0" algn="r" rtl="1"/>
            <a:r>
              <a:rPr lang="he-IL" dirty="0">
                <a:solidFill>
                  <a:srgbClr val="FF0000"/>
                </a:solidFill>
                <a:latin typeface="Alef" pitchFamily="2" charset="-79"/>
                <a:cs typeface="Alef" pitchFamily="2" charset="-79"/>
              </a:rPr>
              <a:t>הרחבת שעות הפעלה</a:t>
            </a:r>
          </a:p>
          <a:p>
            <a:pPr lvl="0" algn="r" rtl="1"/>
            <a:endParaRPr lang="he-IL" dirty="0">
              <a:solidFill>
                <a:srgbClr val="0070C0"/>
              </a:solidFill>
              <a:latin typeface="Alef" pitchFamily="2" charset="-79"/>
              <a:cs typeface="Alef" pitchFamily="2" charset="-79"/>
            </a:endParaRPr>
          </a:p>
          <a:p>
            <a:pPr lvl="0" algn="r" rtl="1"/>
            <a:r>
              <a:rPr lang="he-IL" dirty="0">
                <a:solidFill>
                  <a:srgbClr val="0070C0"/>
                </a:solidFill>
                <a:latin typeface="Alef" pitchFamily="2" charset="-79"/>
                <a:cs typeface="Alef" pitchFamily="2" charset="-79"/>
              </a:rPr>
              <a:t>קרבת תחנות אוטובוס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61141" y="2712149"/>
            <a:ext cx="7829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 anchor="ctr">
            <a:spAutoFit/>
          </a:bodyPr>
          <a:lstStyle>
            <a:defPPr>
              <a:defRPr lang="en-US"/>
            </a:defPPr>
            <a:lvl1pPr algn="r" rtl="1">
              <a:defRPr>
                <a:solidFill>
                  <a:srgbClr val="7030A0"/>
                </a:solidFill>
                <a:latin typeface="Alef" panose="00000500000000000000" pitchFamily="2" charset="-79"/>
                <a:cs typeface="Alef" panose="00000500000000000000" pitchFamily="2" charset="-79"/>
              </a:defRPr>
            </a:lvl1pPr>
          </a:lstStyle>
          <a:p>
            <a:r>
              <a:rPr lang="he-IL" b="1" dirty="0">
                <a:solidFill>
                  <a:srgbClr val="858591"/>
                </a:solidFill>
              </a:rPr>
              <a:t>דוגמה: שיפורים שיסייעו להפחתת שימוש ברכב פרטי:</a:t>
            </a:r>
          </a:p>
        </p:txBody>
      </p:sp>
    </p:spTree>
    <p:extLst>
      <p:ext uri="{BB962C8B-B14F-4D97-AF65-F5344CB8AC3E}">
        <p14:creationId xmlns:p14="http://schemas.microsoft.com/office/powerpoint/2010/main" val="48146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05217"/>
            <a:ext cx="9143999" cy="4548182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הסקר התחבורתי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0" y="1104601"/>
            <a:ext cx="91439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נוסח–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עברית וערבית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הפצה דיגיטלית על ידי הרשות: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500 - 1000 משיבים לפי גודל רשות</a:t>
            </a:r>
          </a:p>
          <a:p>
            <a:pPr marL="1714500" lvl="3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בעלי תו חניה</a:t>
            </a:r>
          </a:p>
          <a:p>
            <a:pPr marL="1714500" lvl="3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בעלי נכסים (רשימות ארנונה)</a:t>
            </a:r>
          </a:p>
          <a:p>
            <a:pPr marL="1714500" lvl="3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דוברות – עמוד פייסבוק, אתר הרשות</a:t>
            </a:r>
          </a:p>
          <a:p>
            <a:pPr marL="1714500" lvl="3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רשימות בתי ספר</a:t>
            </a:r>
          </a:p>
          <a:p>
            <a:pPr marL="1714500" lvl="3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קבוצות וואטספ</a:t>
            </a:r>
          </a:p>
          <a:p>
            <a:pPr lvl="1" rtl="1">
              <a:lnSpc>
                <a:spcPct val="150000"/>
              </a:lnSpc>
            </a:pPr>
            <a:endParaRPr lang="he-IL" sz="2400" b="1" dirty="0">
              <a:solidFill>
                <a:srgbClr val="D14F53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 rtl="1">
              <a:lnSpc>
                <a:spcPct val="150000"/>
              </a:lnSpc>
            </a:pPr>
            <a:endParaRPr lang="he-IL" sz="2400" b="1" dirty="0">
              <a:solidFill>
                <a:srgbClr val="D14F53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174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_x0020_to_x0020_SF xmlns="85edce68-4f9b-4a88-a131-908d4d3a8d40">true</link_x0020_to_x0020_SF>
    <PublishingExpirationDate xmlns="http://schemas.microsoft.com/sharepoint/v3" xsi:nil="true"/>
    <link xmlns="85edce68-4f9b-4a88-a131-908d4d3a8d40">
      <Url xsi:nil="true"/>
      <Description xsi:nil="true"/>
    </link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316D99A434944AE11AC562F198579" ma:contentTypeVersion="13" ma:contentTypeDescription="Create a new document." ma:contentTypeScope="" ma:versionID="227a9cc132a90fefd7e1e417fed493c4">
  <xsd:schema xmlns:xsd="http://www.w3.org/2001/XMLSchema" xmlns:xs="http://www.w3.org/2001/XMLSchema" xmlns:p="http://schemas.microsoft.com/office/2006/metadata/properties" xmlns:ns1="http://schemas.microsoft.com/sharepoint/v3" xmlns:ns2="85edce68-4f9b-4a88-a131-908d4d3a8d40" xmlns:ns3="da523e6f-5b78-4ec2-93de-847f55d4e0b0" targetNamespace="http://schemas.microsoft.com/office/2006/metadata/properties" ma:root="true" ma:fieldsID="ddb76643b70e8171271fb4df533076aa" ns1:_="" ns2:_="" ns3:_="">
    <xsd:import namespace="http://schemas.microsoft.com/sharepoint/v3"/>
    <xsd:import namespace="85edce68-4f9b-4a88-a131-908d4d3a8d40"/>
    <xsd:import namespace="da523e6f-5b78-4ec2-93de-847f55d4e0b0"/>
    <xsd:element name="properties">
      <xsd:complexType>
        <xsd:sequence>
          <xsd:element name="documentManagement">
            <xsd:complexType>
              <xsd:all>
                <xsd:element ref="ns2:link_x0020_to_x0020_SF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link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dce68-4f9b-4a88-a131-908d4d3a8d40" elementFormDefault="qualified">
    <xsd:import namespace="http://schemas.microsoft.com/office/2006/documentManagement/types"/>
    <xsd:import namespace="http://schemas.microsoft.com/office/infopath/2007/PartnerControls"/>
    <xsd:element name="link_x0020_to_x0020_SF" ma:index="2" nillable="true" ma:displayName="link to SF" ma:default="1" ma:format="Dropdown" ma:internalName="link_x0020_to_x0020_SF">
      <xsd:simpleType>
        <xsd:restriction base="dms:Boolean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link" ma:index="19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23e6f-5b78-4ec2-93de-847f55d4e0b0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6D4F7E-B7E3-456E-A0C9-B72C33F584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74DBC6-E322-45DA-847F-901E5D70A2F1}">
  <ds:schemaRefs>
    <ds:schemaRef ds:uri="da523e6f-5b78-4ec2-93de-847f55d4e0b0"/>
    <ds:schemaRef ds:uri="http://www.w3.org/XML/1998/namespace"/>
    <ds:schemaRef ds:uri="http://purl.org/dc/elements/1.1/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85edce68-4f9b-4a88-a131-908d4d3a8d4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DAA55C-B306-4CC0-9E81-0E44EED73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edce68-4f9b-4a88-a131-908d4d3a8d40"/>
    <ds:schemaRef ds:uri="da523e6f-5b78-4ec2-93de-847f55d4e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7740</TotalTime>
  <Words>692</Words>
  <Application>Microsoft Office PowerPoint</Application>
  <PresentationFormat>‫הצגה על המסך (4:3)</PresentationFormat>
  <Paragraphs>256</Paragraphs>
  <Slides>17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17</vt:i4>
      </vt:variant>
    </vt:vector>
  </HeadingPairs>
  <TitlesOfParts>
    <vt:vector size="24" baseType="lpstr">
      <vt:lpstr>Alef</vt:lpstr>
      <vt:lpstr>Arial</vt:lpstr>
      <vt:lpstr>Calibri</vt:lpstr>
      <vt:lpstr>Calibri Light</vt:lpstr>
      <vt:lpstr>Wingdings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נעם קלייטמן</cp:lastModifiedBy>
  <cp:revision>670</cp:revision>
  <dcterms:created xsi:type="dcterms:W3CDTF">2016-12-20T14:00:53Z</dcterms:created>
  <dcterms:modified xsi:type="dcterms:W3CDTF">2020-02-06T13:26:04Z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0x010100A19316D99A434944AE11AC562F198579</vt:lpwstr>
  </property>
</Properties>
</file>