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1" r:id="rId5"/>
    <p:sldId id="262" r:id="rId6"/>
    <p:sldId id="264" r:id="rId7"/>
    <p:sldId id="263" r:id="rId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584F"/>
    <a:srgbClr val="27B0A6"/>
    <a:srgbClr val="52BA4B"/>
    <a:srgbClr val="F4C735"/>
    <a:srgbClr val="EF5338"/>
    <a:srgbClr val="12A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82077" autoAdjust="0"/>
  </p:normalViewPr>
  <p:slideViewPr>
    <p:cSldViewPr snapToGrid="0">
      <p:cViewPr varScale="1">
        <p:scale>
          <a:sx n="55" d="100"/>
          <a:sy n="55" d="100"/>
        </p:scale>
        <p:origin x="10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8347984-9FE2-412B-A740-495B13CD2C11}" type="datetimeFigureOut">
              <a:rPr lang="he-IL" smtClean="0"/>
              <a:t>י"א/שבט/תש"פ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E1B98BE-5BA8-4768-BCDB-272D6468F21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9925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he-IL" dirty="0"/>
              <a:t>מטה רזה </a:t>
            </a:r>
          </a:p>
          <a:p>
            <a:pPr marL="285750" indent="-285750">
              <a:buFontTx/>
              <a:buChar char="-"/>
            </a:pPr>
            <a:r>
              <a:rPr lang="he-IL" dirty="0"/>
              <a:t>מלמטה למעלה- צרכים\ מיזמים\ מכרזים משותפים,, יתרון לגדול, ייצוג הרשויות מול משרד התחבורה\ גורמים נוספים, </a:t>
            </a:r>
          </a:p>
          <a:p>
            <a:pPr marL="285750" indent="-285750">
              <a:buFontTx/>
              <a:buChar char="-"/>
            </a:pPr>
            <a:r>
              <a:rPr lang="he-IL" dirty="0"/>
              <a:t>מלמעלה למטה- בשאיפה שיראו בנו גוף שדרכו אפשר להעביר תקציבים (</a:t>
            </a:r>
            <a:r>
              <a:rPr lang="he-IL" dirty="0" err="1"/>
              <a:t>הגנ"ס</a:t>
            </a:r>
            <a:r>
              <a:rPr lang="he-IL" dirty="0"/>
              <a:t> כדוגמא), סמכויות וכו'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B98BE-5BA8-4768-BCDB-272D6468F214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3144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he-IL" dirty="0" err="1"/>
              <a:t>תמיפוי</a:t>
            </a:r>
            <a:r>
              <a:rPr lang="he-IL" dirty="0"/>
              <a:t> ראשוני </a:t>
            </a:r>
          </a:p>
          <a:p>
            <a:endParaRPr lang="he-IL" dirty="0"/>
          </a:p>
          <a:p>
            <a:r>
              <a:rPr lang="he-IL" dirty="0"/>
              <a:t>תחומי עניין שכבר עלו: </a:t>
            </a:r>
          </a:p>
          <a:p>
            <a:r>
              <a:rPr lang="he-IL" dirty="0"/>
              <a:t>מרכז בקרת רמזורים, תחנות רכבת- הגעה ונגישות ותדירות, </a:t>
            </a:r>
            <a:r>
              <a:rPr lang="he-IL" dirty="0" err="1"/>
              <a:t>תח"צ</a:t>
            </a:r>
            <a:r>
              <a:rPr lang="he-IL" dirty="0"/>
              <a:t>- ייעול והוספת שירות- שיפור השירות בתוך תחומי האשכול, שבילי אופניים- בתוך הרשויות ותוכניות אזוריות בין יישובי האשכול, יוזמות חדשניות- תחבורה שיתופית (</a:t>
            </a:r>
            <a:r>
              <a:rPr lang="he-IL" dirty="0" err="1"/>
              <a:t>שאטלים</a:t>
            </a:r>
            <a:r>
              <a:rPr lang="he-IL" dirty="0"/>
              <a:t> חכמים, שיתוף רכבים, קורקינטים ואופניים שיתופיים), הגעה למוקדי תעסוקה, מיצוי 922- תשתיות </a:t>
            </a:r>
            <a:r>
              <a:rPr lang="he-IL" dirty="0" err="1"/>
              <a:t>תח"צ</a:t>
            </a:r>
            <a:r>
              <a:rPr lang="he-IL" dirty="0"/>
              <a:t>, מודעות ועמדות רב קו ברשויות הערביות,  </a:t>
            </a:r>
          </a:p>
          <a:p>
            <a:endParaRPr lang="he-IL" dirty="0"/>
          </a:p>
          <a:p>
            <a:pPr marL="285750" indent="-285750">
              <a:buFontTx/>
              <a:buChar char="-"/>
            </a:pPr>
            <a:r>
              <a:rPr lang="he-IL" dirty="0"/>
              <a:t>פירות נמוכים- מול אסטרטגיה </a:t>
            </a:r>
          </a:p>
          <a:p>
            <a:pPr marL="285750" indent="-285750">
              <a:buFontTx/>
              <a:buChar char="-"/>
            </a:pPr>
            <a:r>
              <a:rPr lang="he-IL" dirty="0"/>
              <a:t>טווח קצר, בינוני, ארוך </a:t>
            </a:r>
          </a:p>
          <a:p>
            <a:pPr marL="285750" indent="-285750">
              <a:buFontTx/>
              <a:buChar char="-"/>
            </a:pPr>
            <a:r>
              <a:rPr lang="he-IL" dirty="0"/>
              <a:t>2020- תכנית עבודה עם מיזם תחבורה מקיימת ובניית תכנית עבודה רב שנתית 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B98BE-5BA8-4768-BCDB-272D6468F214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5528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BFDAADB-1AFB-420E-8932-9F2EF7A39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C48F7EA-9726-438A-A30C-2558B3117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D1F546C-E958-4CD4-A961-EA70A3777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2CAC-D36C-4A3B-B31C-16F9F381B07C}" type="datetimeFigureOut">
              <a:rPr lang="he-IL" smtClean="0"/>
              <a:t>י"א/שבט/תש"פ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E7232D5-D0EE-4780-87D1-5A2859415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B175D78-0DB4-498E-9D7D-C038671C5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F1AC-F045-4595-942A-9644746F3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233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112CE44-4486-4C30-9326-A860B44D1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0B81399-3BBC-4F17-8131-0BF357B7C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94DAC64-5F45-4F4B-AFB4-0C8434F22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2CAC-D36C-4A3B-B31C-16F9F381B07C}" type="datetimeFigureOut">
              <a:rPr lang="he-IL" smtClean="0"/>
              <a:t>י"א/שבט/תש"פ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63BCF4C-F706-4614-BDA8-432449EA1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8BD48F7-5941-4B88-B68A-E3CE04DE7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F1AC-F045-4595-942A-9644746F3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0560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984E747C-41F0-407F-8D07-B893989F7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EAF9D54-04BF-4D78-942D-A7E32E39D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E2D42DF-963D-4337-95C6-98268C7E5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2CAC-D36C-4A3B-B31C-16F9F381B07C}" type="datetimeFigureOut">
              <a:rPr lang="he-IL" smtClean="0"/>
              <a:t>י"א/שבט/תש"פ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CAD6875-EB8C-4185-95B7-4EABAD629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D4913BB-A9FD-4555-8059-016695A59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F1AC-F045-4595-942A-9644746F3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76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5DE0F5-8EA9-4B3F-94D2-969ADD37B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D2D0B99-8EDE-4FFF-B69F-C102F241B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0507978-E25A-4A66-8EB0-846C4C25A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2CAC-D36C-4A3B-B31C-16F9F381B07C}" type="datetimeFigureOut">
              <a:rPr lang="he-IL" smtClean="0"/>
              <a:t>י"א/שבט/תש"פ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69BFCC8-772D-45B7-84AF-8CBB64940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54156E6-3557-4E88-9D6D-8247D3395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F1AC-F045-4595-942A-9644746F3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584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0A8A9EC-8553-484F-A4B3-969BC5C75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5F0A50B-73CF-4647-AC58-6806F3AB7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1200F73-4671-440E-B827-260DBBD93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2CAC-D36C-4A3B-B31C-16F9F381B07C}" type="datetimeFigureOut">
              <a:rPr lang="he-IL" smtClean="0"/>
              <a:t>י"א/שבט/תש"פ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1EC9B0F-182C-412F-956D-A957D412E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238A0CC-C146-4C93-BE1C-E0BA42444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F1AC-F045-4595-942A-9644746F3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371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847DE69-82D2-46EA-BF2D-01A2E35CE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4A783A9-8824-4339-84C6-44B97D9C7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A15D8CE-8848-4F47-B149-BC6190C19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52CAFD6-E4AB-495A-880C-D1DA775FC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2CAC-D36C-4A3B-B31C-16F9F381B07C}" type="datetimeFigureOut">
              <a:rPr lang="he-IL" smtClean="0"/>
              <a:t>י"א/שבט/תש"פ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EB53D28-DDD7-4222-BE8C-766F4665A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C3CDF2A-DB6B-4AEC-A35F-E321564B4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F1AC-F045-4595-942A-9644746F3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840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C0FB222-D7E4-430B-80C4-9EA08ADA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632A071-C95F-474D-95A0-BCDBA41E7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907374F-950F-4631-8786-320C75B39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8C67658-94FB-4B09-8F99-C100BE1AA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3200833F-DC72-4DDF-B0C5-E04E781640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FD784AD2-9A8C-436F-8DA6-8D5E1917A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2CAC-D36C-4A3B-B31C-16F9F381B07C}" type="datetimeFigureOut">
              <a:rPr lang="he-IL" smtClean="0"/>
              <a:t>י"א/שבט/תש"פ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1C84D173-57EC-4E7F-9E94-277A671EA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57A7811A-2AD2-4664-A628-8540E870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F1AC-F045-4595-942A-9644746F3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5076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55FC807-3932-4B73-9F1F-44C8BCA7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45C14A7E-61B9-4301-8A28-DF898B4D5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2CAC-D36C-4A3B-B31C-16F9F381B07C}" type="datetimeFigureOut">
              <a:rPr lang="he-IL" smtClean="0"/>
              <a:t>י"א/שבט/תש"פ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D1BFCF63-B512-4EC6-BF02-81A11DF5E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29D35C88-0D5E-4DE9-9EC7-33FC3C7F2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F1AC-F045-4595-942A-9644746F3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507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E88B58F9-BBEC-4F8C-8D16-0CE519C63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2CAC-D36C-4A3B-B31C-16F9F381B07C}" type="datetimeFigureOut">
              <a:rPr lang="he-IL" smtClean="0"/>
              <a:t>י"א/שבט/תש"פ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A805D19F-A112-4703-8EAE-995344E87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3DFB5EB-03BC-4D6B-87F0-5A12CB1C7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F1AC-F045-4595-942A-9644746F3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3271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36FD20B-D949-484D-A458-BD04CFCA8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D326C5C-6D7A-4FC9-A7B5-A590DFCC8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93CCA79-199E-45B3-A01D-0BAD96C29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D0BEE3A-14C6-41C9-85E7-786F3A6BD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2CAC-D36C-4A3B-B31C-16F9F381B07C}" type="datetimeFigureOut">
              <a:rPr lang="he-IL" smtClean="0"/>
              <a:t>י"א/שבט/תש"פ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65F88D2-20E4-496D-B60C-ABF01BE5B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457C261-7076-4842-842C-6FE49D88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F1AC-F045-4595-942A-9644746F3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475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BFF4EAD-ED25-40EC-89D8-480B771A4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D80C097D-E90E-4CA0-91E3-8BA7ECCA2C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E3D41FC5-32B7-4EA6-8A25-5F4764FB0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93295CC-EC32-4CA7-A0A8-3323737CC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2CAC-D36C-4A3B-B31C-16F9F381B07C}" type="datetimeFigureOut">
              <a:rPr lang="he-IL" smtClean="0"/>
              <a:t>י"א/שבט/תש"פ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558BA6D-EAF5-4C61-ABB9-557BC9A7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C7704F9-C87D-4243-9117-A7E15450A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F1AC-F045-4595-942A-9644746F3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983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42544F76-B4C8-4ECE-A5D5-D12FE9DAA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2A4D19D-2942-44EC-BC50-6B38B8C32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D6AAB56-E876-4AAF-8CFC-0EDEBD5F1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E2CAC-D36C-4A3B-B31C-16F9F381B07C}" type="datetimeFigureOut">
              <a:rPr lang="he-IL" smtClean="0"/>
              <a:t>י"א/שבט/תש"פ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BF1B6ED-01C3-4BFF-8D7F-459FFC309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C5AD8C4-AE4C-4A2E-80E0-35E2C4150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3F1AC-F045-4595-942A-9644746F3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398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8A62CC3-BB28-477B-AB6F-627B412CB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42"/>
            <a:ext cx="12192000" cy="6847515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ABDB1F12-15C4-431B-A8E5-F5B305B16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352" y="-254000"/>
            <a:ext cx="6585208" cy="6585208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33A17305-4248-486D-A1BE-E20F5C295A70}"/>
              </a:ext>
            </a:extLst>
          </p:cNvPr>
          <p:cNvSpPr txBox="1"/>
          <p:nvPr/>
        </p:nvSpPr>
        <p:spPr>
          <a:xfrm>
            <a:off x="2834640" y="4543659"/>
            <a:ext cx="72339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rgbClr val="5B58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פורום תחבורה מפגש ראשון 3.2.2020</a:t>
            </a:r>
          </a:p>
        </p:txBody>
      </p:sp>
    </p:spTree>
    <p:extLst>
      <p:ext uri="{BB962C8B-B14F-4D97-AF65-F5344CB8AC3E}">
        <p14:creationId xmlns:p14="http://schemas.microsoft.com/office/powerpoint/2010/main" val="1500716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מציין מיקום תוכן 10">
            <a:extLst>
              <a:ext uri="{FF2B5EF4-FFF2-40B4-BE49-F238E27FC236}">
                <a16:creationId xmlns:a16="http://schemas.microsoft.com/office/drawing/2014/main" id="{C91591B6-5377-4E51-BE92-13B35EFAC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10671" cy="6858001"/>
          </a:xfr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FC418C1-0709-4DF1-AB7F-5A93B642D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2715102" y="337184"/>
            <a:ext cx="6963343" cy="984045"/>
          </a:xfrm>
        </p:spPr>
        <p:txBody>
          <a:bodyPr/>
          <a:lstStyle/>
          <a:p>
            <a:pPr algn="ctr"/>
            <a:r>
              <a:rPr lang="he-IL" b="1" dirty="0">
                <a:solidFill>
                  <a:srgbClr val="5B58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אשכולות אזוריים- מטרות על </a:t>
            </a:r>
            <a:endParaRPr lang="en-US" b="1" dirty="0">
              <a:solidFill>
                <a:srgbClr val="5B58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194D63A-CE8E-43DF-89F5-2DF3636EF760}"/>
              </a:ext>
            </a:extLst>
          </p:cNvPr>
          <p:cNvSpPr txBox="1">
            <a:spLocks/>
          </p:cNvSpPr>
          <p:nvPr/>
        </p:nvSpPr>
        <p:spPr>
          <a:xfrm>
            <a:off x="1879599" y="1321229"/>
            <a:ext cx="9647187" cy="44736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מיזם  האשכולות  הוקם  במטרה לעודד פיתוח כלל אזורי ולקדם שיתופי פעולה וולונטריים בתחומי פעילות שנבחרו ע"י הרשויות באשכול.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e-IL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מטרות על:</a:t>
            </a:r>
          </a:p>
          <a:p>
            <a:pPr algn="just">
              <a:lnSpc>
                <a:spcPct val="150000"/>
              </a:lnSpc>
              <a:buClr>
                <a:srgbClr val="12A89D"/>
              </a:buClr>
              <a:buSzPct val="120000"/>
              <a:buFont typeface="Wingdings" panose="05000000000000000000" pitchFamily="2" charset="2"/>
              <a:buChar char="ü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 שיפור השירות המוניציפאלי וייעולו באמצעות איגום משאבים ומימוש היתרון לגודל.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Clr>
                <a:srgbClr val="12A89D"/>
              </a:buClr>
              <a:buSzPct val="120000"/>
              <a:buFont typeface="Wingdings" panose="05000000000000000000" pitchFamily="2" charset="2"/>
              <a:buChar char="ü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 שיפור איכות חיי התושבים.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Clr>
                <a:srgbClr val="12A89D"/>
              </a:buClr>
              <a:buSzPct val="120000"/>
              <a:buFont typeface="Wingdings" panose="05000000000000000000" pitchFamily="2" charset="2"/>
              <a:buChar char="ü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 צמצום פערים בין רשויות מקומיות.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Clr>
                <a:srgbClr val="12A89D"/>
              </a:buClr>
              <a:buSzPct val="120000"/>
              <a:buFont typeface="Wingdings" panose="05000000000000000000" pitchFamily="2" charset="2"/>
              <a:buChar char="ü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 פיתוח אזורי וקידום מהלכים בין-</a:t>
            </a:r>
            <a:r>
              <a:rPr lang="he-I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רשותיים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 בתחומי האשכול.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759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מציין מיקום תוכן 10">
            <a:extLst>
              <a:ext uri="{FF2B5EF4-FFF2-40B4-BE49-F238E27FC236}">
                <a16:creationId xmlns:a16="http://schemas.microsoft.com/office/drawing/2014/main" id="{C91591B6-5377-4E51-BE92-13B35EFAC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10671" cy="6858001"/>
          </a:xfr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FC418C1-0709-4DF1-AB7F-5A93B642D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2739457" y="359619"/>
            <a:ext cx="6963343" cy="984045"/>
          </a:xfrm>
        </p:spPr>
        <p:txBody>
          <a:bodyPr/>
          <a:lstStyle/>
          <a:p>
            <a:pPr algn="ctr"/>
            <a:r>
              <a:rPr lang="he-IL" b="1" dirty="0">
                <a:solidFill>
                  <a:srgbClr val="5B58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איגוד ערים אשכול השרון</a:t>
            </a:r>
            <a:endParaRPr lang="en-US" b="1" dirty="0">
              <a:solidFill>
                <a:srgbClr val="5B58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194D63A-CE8E-43DF-89F5-2DF3636EF760}"/>
              </a:ext>
            </a:extLst>
          </p:cNvPr>
          <p:cNvSpPr txBox="1">
            <a:spLocks/>
          </p:cNvSpPr>
          <p:nvPr/>
        </p:nvSpPr>
        <p:spPr>
          <a:xfrm>
            <a:off x="1584300" y="1343664"/>
            <a:ext cx="10067661" cy="44736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13 רשויות בשרון ובמשולש הדרומי, החליטו להקים אשכול אשר יאפשר לקדם פעילות משותפת, תוך </a:t>
            </a: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שיתוף בידע המקצועי ובניסיון שנצבר בכל רשות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; זאת תוך </a:t>
            </a: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שיח משותף, חיסכון כספי, התייעלות ואיגום משאבים.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66239DAD-D307-4092-93B4-806C8A5B7FA4}"/>
              </a:ext>
            </a:extLst>
          </p:cNvPr>
          <p:cNvGrpSpPr/>
          <p:nvPr/>
        </p:nvGrpSpPr>
        <p:grpSpPr>
          <a:xfrm>
            <a:off x="9475937" y="3410230"/>
            <a:ext cx="1979729" cy="1674612"/>
            <a:chOff x="8696494" y="1372633"/>
            <a:chExt cx="1992866" cy="1674613"/>
          </a:xfrm>
        </p:grpSpPr>
        <p:pic>
          <p:nvPicPr>
            <p:cNvPr id="9" name="תמונה 8">
              <a:extLst>
                <a:ext uri="{FF2B5EF4-FFF2-40B4-BE49-F238E27FC236}">
                  <a16:creationId xmlns:a16="http://schemas.microsoft.com/office/drawing/2014/main" id="{733DAA46-0014-4767-9BD7-C7D1C76DE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049053" y="1660465"/>
              <a:ext cx="1257175" cy="1025383"/>
            </a:xfrm>
            <a:prstGeom prst="rect">
              <a:avLst/>
            </a:prstGeom>
          </p:spPr>
        </p:pic>
        <p:pic>
          <p:nvPicPr>
            <p:cNvPr id="10" name="תמונה 9">
              <a:extLst>
                <a:ext uri="{FF2B5EF4-FFF2-40B4-BE49-F238E27FC236}">
                  <a16:creationId xmlns:a16="http://schemas.microsoft.com/office/drawing/2014/main" id="{D898A024-38D8-49EB-AA4D-A859667EC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96494" y="1372633"/>
              <a:ext cx="1992866" cy="1674613"/>
            </a:xfrm>
            <a:prstGeom prst="rect">
              <a:avLst/>
            </a:prstGeom>
          </p:spPr>
        </p:pic>
      </p:grp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06435E9B-DACA-4EF2-90B0-E516108719B7}"/>
              </a:ext>
            </a:extLst>
          </p:cNvPr>
          <p:cNvGrpSpPr/>
          <p:nvPr/>
        </p:nvGrpSpPr>
        <p:grpSpPr>
          <a:xfrm>
            <a:off x="6952179" y="3411168"/>
            <a:ext cx="1992866" cy="1674613"/>
            <a:chOff x="9616588" y="527522"/>
            <a:chExt cx="1456153" cy="1223611"/>
          </a:xfrm>
        </p:grpSpPr>
        <p:pic>
          <p:nvPicPr>
            <p:cNvPr id="13" name="תמונה 12">
              <a:extLst>
                <a:ext uri="{FF2B5EF4-FFF2-40B4-BE49-F238E27FC236}">
                  <a16:creationId xmlns:a16="http://schemas.microsoft.com/office/drawing/2014/main" id="{A11B920C-09BA-4B79-B2D5-3E34D3DF8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616588" y="527522"/>
              <a:ext cx="1456153" cy="1223611"/>
            </a:xfrm>
            <a:prstGeom prst="rect">
              <a:avLst/>
            </a:prstGeom>
          </p:spPr>
        </p:pic>
        <p:pic>
          <p:nvPicPr>
            <p:cNvPr id="14" name="תמונה 13">
              <a:extLst>
                <a:ext uri="{FF2B5EF4-FFF2-40B4-BE49-F238E27FC236}">
                  <a16:creationId xmlns:a16="http://schemas.microsoft.com/office/drawing/2014/main" id="{730AA8BA-7F39-4617-BCC1-495C47C67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923941" y="708070"/>
              <a:ext cx="798914" cy="723571"/>
            </a:xfrm>
            <a:prstGeom prst="rect">
              <a:avLst/>
            </a:prstGeom>
          </p:spPr>
        </p:pic>
      </p:grp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FEF85840-F67B-4280-B49E-FDDD580879E3}"/>
              </a:ext>
            </a:extLst>
          </p:cNvPr>
          <p:cNvGrpSpPr/>
          <p:nvPr/>
        </p:nvGrpSpPr>
        <p:grpSpPr>
          <a:xfrm>
            <a:off x="4405888" y="3410230"/>
            <a:ext cx="1992866" cy="1674613"/>
            <a:chOff x="8712823" y="854300"/>
            <a:chExt cx="1992866" cy="1674613"/>
          </a:xfrm>
        </p:grpSpPr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ECFABBB1-B122-4992-8A56-FA4F490F9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00469" y="1175259"/>
              <a:ext cx="1048295" cy="996205"/>
            </a:xfrm>
            <a:prstGeom prst="rect">
              <a:avLst/>
            </a:prstGeom>
          </p:spPr>
        </p:pic>
        <p:pic>
          <p:nvPicPr>
            <p:cNvPr id="20" name="תמונה 19">
              <a:extLst>
                <a:ext uri="{FF2B5EF4-FFF2-40B4-BE49-F238E27FC236}">
                  <a16:creationId xmlns:a16="http://schemas.microsoft.com/office/drawing/2014/main" id="{CECB91E6-9741-410A-B30C-8297DF643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712823" y="854300"/>
              <a:ext cx="1992866" cy="1674613"/>
            </a:xfrm>
            <a:prstGeom prst="rect">
              <a:avLst/>
            </a:prstGeom>
          </p:spPr>
        </p:pic>
      </p:grpSp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92445706-06D4-4B3D-B7D3-AB777BE2BB8F}"/>
              </a:ext>
            </a:extLst>
          </p:cNvPr>
          <p:cNvGrpSpPr/>
          <p:nvPr/>
        </p:nvGrpSpPr>
        <p:grpSpPr>
          <a:xfrm>
            <a:off x="1885846" y="3394413"/>
            <a:ext cx="1992866" cy="1674613"/>
            <a:chOff x="8925096" y="446077"/>
            <a:chExt cx="1992866" cy="1674613"/>
          </a:xfrm>
        </p:grpSpPr>
        <p:pic>
          <p:nvPicPr>
            <p:cNvPr id="22" name="תמונה 21">
              <a:extLst>
                <a:ext uri="{FF2B5EF4-FFF2-40B4-BE49-F238E27FC236}">
                  <a16:creationId xmlns:a16="http://schemas.microsoft.com/office/drawing/2014/main" id="{EE6538D2-40DA-4A22-88E6-A8C64F005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25096" y="446077"/>
              <a:ext cx="1992866" cy="1674613"/>
            </a:xfrm>
            <a:prstGeom prst="rect">
              <a:avLst/>
            </a:prstGeom>
          </p:spPr>
        </p:pic>
        <p:pic>
          <p:nvPicPr>
            <p:cNvPr id="23" name="תמונה 22">
              <a:extLst>
                <a:ext uri="{FF2B5EF4-FFF2-40B4-BE49-F238E27FC236}">
                  <a16:creationId xmlns:a16="http://schemas.microsoft.com/office/drawing/2014/main" id="{376C41D9-91A8-495B-B9D5-05C87031E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338739" y="768023"/>
              <a:ext cx="1210092" cy="1052824"/>
            </a:xfrm>
            <a:prstGeom prst="rect">
              <a:avLst/>
            </a:prstGeom>
          </p:spPr>
        </p:pic>
      </p:grp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55867B38-7903-4626-B794-35464FB600F3}"/>
              </a:ext>
            </a:extLst>
          </p:cNvPr>
          <p:cNvSpPr txBox="1"/>
          <p:nvPr/>
        </p:nvSpPr>
        <p:spPr>
          <a:xfrm>
            <a:off x="6742241" y="5149010"/>
            <a:ext cx="24969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he-IL" sz="2400" b="1" dirty="0">
                <a:solidFill>
                  <a:srgbClr val="D29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הערכות לחירום</a:t>
            </a:r>
            <a:endParaRPr lang="en-US" sz="2400" b="1" dirty="0">
              <a:solidFill>
                <a:srgbClr val="D29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27C5DDD0-8A63-4FD7-B3B7-26B924A20A6E}"/>
              </a:ext>
            </a:extLst>
          </p:cNvPr>
          <p:cNvSpPr txBox="1"/>
          <p:nvPr/>
        </p:nvSpPr>
        <p:spPr>
          <a:xfrm>
            <a:off x="4218681" y="5149010"/>
            <a:ext cx="25075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he-IL" sz="2400" b="1" dirty="0">
                <a:solidFill>
                  <a:srgbClr val="BE51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תחבורה</a:t>
            </a:r>
            <a:endParaRPr lang="en-US" sz="2400" b="1" dirty="0">
              <a:solidFill>
                <a:srgbClr val="BE510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AA0A37DD-0753-4371-940B-AE9C6C0321BE}"/>
              </a:ext>
            </a:extLst>
          </p:cNvPr>
          <p:cNvSpPr txBox="1"/>
          <p:nvPr/>
        </p:nvSpPr>
        <p:spPr>
          <a:xfrm>
            <a:off x="9388956" y="5149010"/>
            <a:ext cx="24969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he-IL" sz="2400" b="1" dirty="0">
                <a:solidFill>
                  <a:srgbClr val="4A85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איכות הסביבה</a:t>
            </a:r>
            <a:endParaRPr lang="en-US" sz="2400" dirty="0">
              <a:solidFill>
                <a:srgbClr val="4A85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7D19AA5C-1624-4651-ABB7-8C1B7914D463}"/>
              </a:ext>
            </a:extLst>
          </p:cNvPr>
          <p:cNvSpPr txBox="1"/>
          <p:nvPr/>
        </p:nvSpPr>
        <p:spPr>
          <a:xfrm>
            <a:off x="1744128" y="5149010"/>
            <a:ext cx="23577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he-IL" sz="2400" b="1" dirty="0" err="1">
                <a:solidFill>
                  <a:srgbClr val="5B58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דיגטציה</a:t>
            </a:r>
            <a:endParaRPr lang="en-US" sz="2000" dirty="0">
              <a:solidFill>
                <a:srgbClr val="5B58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972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מציין מיקום תוכן 10">
            <a:extLst>
              <a:ext uri="{FF2B5EF4-FFF2-40B4-BE49-F238E27FC236}">
                <a16:creationId xmlns:a16="http://schemas.microsoft.com/office/drawing/2014/main" id="{C91591B6-5377-4E51-BE92-13B35EFAC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10671" cy="6858001"/>
          </a:xfrm>
        </p:spPr>
      </p:pic>
      <p:sp>
        <p:nvSpPr>
          <p:cNvPr id="16" name="מלבן 15">
            <a:extLst>
              <a:ext uri="{FF2B5EF4-FFF2-40B4-BE49-F238E27FC236}">
                <a16:creationId xmlns:a16="http://schemas.microsoft.com/office/drawing/2014/main" id="{0082F874-19A1-4636-BA46-01088E288748}"/>
              </a:ext>
            </a:extLst>
          </p:cNvPr>
          <p:cNvSpPr/>
          <p:nvPr/>
        </p:nvSpPr>
        <p:spPr>
          <a:xfrm>
            <a:off x="401224" y="5510129"/>
            <a:ext cx="2052320" cy="1239520"/>
          </a:xfrm>
          <a:prstGeom prst="rect">
            <a:avLst/>
          </a:prstGeom>
          <a:solidFill>
            <a:srgbClr val="F7F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                            z</a:t>
            </a:r>
            <a:endParaRPr lang="he-IL" dirty="0"/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8D0B84C0-D5EE-42C4-9C02-5A92F4030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99" y="-167473"/>
            <a:ext cx="10515600" cy="1325563"/>
          </a:xfrm>
        </p:spPr>
        <p:txBody>
          <a:bodyPr>
            <a:normAutofit/>
          </a:bodyPr>
          <a:lstStyle/>
          <a:p>
            <a:r>
              <a:rPr lang="he-IL" sz="3600" b="1" dirty="0">
                <a:solidFill>
                  <a:srgbClr val="5B58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רשויות האשכול </a:t>
            </a:r>
          </a:p>
        </p:txBody>
      </p:sp>
      <p:pic>
        <p:nvPicPr>
          <p:cNvPr id="9" name="תמונה 3">
            <a:extLst>
              <a:ext uri="{FF2B5EF4-FFF2-40B4-BE49-F238E27FC236}">
                <a16:creationId xmlns:a16="http://schemas.microsoft.com/office/drawing/2014/main" id="{0612AE72-4A72-43BC-9DB6-5484DBC2A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97" y="337319"/>
            <a:ext cx="6021109" cy="6183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5324DCB1-9BAB-4B59-A63E-8B8B1872C1DC}"/>
              </a:ext>
            </a:extLst>
          </p:cNvPr>
          <p:cNvSpPr/>
          <p:nvPr/>
        </p:nvSpPr>
        <p:spPr>
          <a:xfrm>
            <a:off x="4318257" y="2167488"/>
            <a:ext cx="1992228" cy="1325563"/>
          </a:xfrm>
          <a:prstGeom prst="rect">
            <a:avLst/>
          </a:prstGeom>
          <a:solidFill>
            <a:srgbClr val="F1F2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20" name="Content Placeholder 5">
            <a:extLst>
              <a:ext uri="{FF2B5EF4-FFF2-40B4-BE49-F238E27FC236}">
                <a16:creationId xmlns:a16="http://schemas.microsoft.com/office/drawing/2014/main" id="{05C14071-E33B-491B-AA43-6B5DBA255F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0323529"/>
              </p:ext>
            </p:extLst>
          </p:nvPr>
        </p:nvGraphicFramePr>
        <p:xfrm>
          <a:off x="7332106" y="869184"/>
          <a:ext cx="4683058" cy="2703870"/>
        </p:xfrm>
        <a:graphic>
          <a:graphicData uri="http://schemas.openxmlformats.org/drawingml/2006/table">
            <a:tbl>
              <a:tblPr rtl="1">
                <a:tableStyleId>{3B4B98B0-60AC-42C2-AFA5-B58CD77FA1E5}</a:tableStyleId>
              </a:tblPr>
              <a:tblGrid>
                <a:gridCol w="731126">
                  <a:extLst>
                    <a:ext uri="{9D8B030D-6E8A-4147-A177-3AD203B41FA5}">
                      <a16:colId xmlns:a16="http://schemas.microsoft.com/office/drawing/2014/main" val="475914340"/>
                    </a:ext>
                  </a:extLst>
                </a:gridCol>
                <a:gridCol w="1510626">
                  <a:extLst>
                    <a:ext uri="{9D8B030D-6E8A-4147-A177-3AD203B41FA5}">
                      <a16:colId xmlns:a16="http://schemas.microsoft.com/office/drawing/2014/main" val="2199138638"/>
                    </a:ext>
                  </a:extLst>
                </a:gridCol>
                <a:gridCol w="1106334">
                  <a:extLst>
                    <a:ext uri="{9D8B030D-6E8A-4147-A177-3AD203B41FA5}">
                      <a16:colId xmlns:a16="http://schemas.microsoft.com/office/drawing/2014/main" val="4108270138"/>
                    </a:ext>
                  </a:extLst>
                </a:gridCol>
                <a:gridCol w="1334972">
                  <a:extLst>
                    <a:ext uri="{9D8B030D-6E8A-4147-A177-3AD203B41FA5}">
                      <a16:colId xmlns:a16="http://schemas.microsoft.com/office/drawing/2014/main" val="2492118153"/>
                    </a:ext>
                  </a:extLst>
                </a:gridCol>
              </a:tblGrid>
              <a:tr h="18937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200" u="none" strike="noStrike">
                          <a:effectLst/>
                        </a:rPr>
                        <a:t> </a:t>
                      </a:r>
                      <a:endParaRPr lang="en-I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200" b="1" u="none" strike="noStrike" dirty="0">
                          <a:effectLst/>
                        </a:rPr>
                        <a:t>רשות 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200" b="1" u="none" strike="noStrike" dirty="0">
                          <a:effectLst/>
                        </a:rPr>
                        <a:t> מספר תושבים * 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200" b="1" u="none" strike="noStrike" dirty="0">
                          <a:effectLst/>
                        </a:rPr>
                        <a:t> דירוג סוציו אקונומי 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497586578"/>
                  </a:ext>
                </a:extLst>
              </a:tr>
              <a:tr h="357064">
                <a:tc rowSpan="7">
                  <a:txBody>
                    <a:bodyPr/>
                    <a:lstStyle/>
                    <a:p>
                      <a:pPr algn="ctr" rtl="0" fontAlgn="b"/>
                      <a:r>
                        <a:rPr lang="he-IL" sz="1400" b="1" u="none" strike="noStrike" dirty="0">
                          <a:effectLst/>
                        </a:rPr>
                        <a:t>חברות באשכול</a:t>
                      </a:r>
                      <a:endParaRPr lang="en-I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u="none" strike="noStrike" dirty="0">
                          <a:effectLst/>
                        </a:rPr>
                        <a:t>טייבה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200" u="none" strike="noStrike" dirty="0">
                          <a:effectLst/>
                        </a:rPr>
                        <a:t>44,384 </a:t>
                      </a:r>
                      <a:endParaRPr lang="en-I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200" u="none" strike="noStrike" dirty="0">
                          <a:effectLst/>
                        </a:rPr>
                        <a:t>3</a:t>
                      </a:r>
                      <a:endParaRPr lang="en-I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85614243"/>
                  </a:ext>
                </a:extLst>
              </a:tr>
              <a:tr h="357064">
                <a:tc vMerge="1">
                  <a:txBody>
                    <a:bodyPr/>
                    <a:lstStyle/>
                    <a:p>
                      <a:pPr algn="ctr" rtl="0" fontAlgn="b"/>
                      <a:endParaRPr lang="en-I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u="none" strike="noStrike" dirty="0">
                          <a:effectLst/>
                        </a:rPr>
                        <a:t>כפר ברא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200" u="none" strike="noStrike" dirty="0">
                          <a:effectLst/>
                        </a:rPr>
                        <a:t>3,910 </a:t>
                      </a:r>
                      <a:endParaRPr lang="en-I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200" u="none" strike="noStrike" dirty="0">
                          <a:effectLst/>
                        </a:rPr>
                        <a:t>3</a:t>
                      </a:r>
                      <a:endParaRPr lang="en-I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86313970"/>
                  </a:ext>
                </a:extLst>
              </a:tr>
              <a:tr h="357064">
                <a:tc vMerge="1">
                  <a:txBody>
                    <a:bodyPr/>
                    <a:lstStyle/>
                    <a:p>
                      <a:pPr algn="ctr" rtl="0" fontAlgn="b"/>
                      <a:endParaRPr lang="en-I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u="none" strike="noStrike" dirty="0">
                          <a:effectLst/>
                        </a:rPr>
                        <a:t>כפר סבא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200" u="none" strike="noStrike" dirty="0">
                          <a:effectLst/>
                        </a:rPr>
                        <a:t>                 110,370 </a:t>
                      </a:r>
                      <a:endParaRPr lang="en-I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200" u="none" strike="noStrike" dirty="0">
                          <a:effectLst/>
                        </a:rPr>
                        <a:t>8</a:t>
                      </a:r>
                      <a:endParaRPr lang="en-I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94833874"/>
                  </a:ext>
                </a:extLst>
              </a:tr>
              <a:tr h="357064">
                <a:tc vMerge="1">
                  <a:txBody>
                    <a:bodyPr/>
                    <a:lstStyle/>
                    <a:p>
                      <a:pPr algn="ctr" rtl="0" fontAlgn="b"/>
                      <a:endParaRPr lang="en-I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u="none" strike="noStrike" dirty="0">
                          <a:effectLst/>
                        </a:rPr>
                        <a:t>כפר קאסם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200" u="none" strike="noStrike" dirty="0">
                          <a:effectLst/>
                        </a:rPr>
                        <a:t>24,298 </a:t>
                      </a:r>
                      <a:endParaRPr lang="en-I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200" u="none" strike="noStrike" dirty="0">
                          <a:effectLst/>
                        </a:rPr>
                        <a:t>3</a:t>
                      </a:r>
                      <a:endParaRPr lang="en-I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09189911"/>
                  </a:ext>
                </a:extLst>
              </a:tr>
              <a:tr h="357064">
                <a:tc vMerge="1">
                  <a:txBody>
                    <a:bodyPr/>
                    <a:lstStyle/>
                    <a:p>
                      <a:pPr algn="ctr" rtl="0" fontAlgn="b"/>
                      <a:endParaRPr lang="en-I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u="none" strike="noStrike" dirty="0">
                          <a:effectLst/>
                        </a:rPr>
                        <a:t>קדימה צורן 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200" u="none" strike="noStrike" dirty="0">
                          <a:effectLst/>
                        </a:rPr>
                        <a:t>22,836 </a:t>
                      </a:r>
                      <a:endParaRPr lang="en-I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200" u="none" strike="noStrike" dirty="0">
                          <a:effectLst/>
                        </a:rPr>
                        <a:t>8</a:t>
                      </a:r>
                      <a:endParaRPr lang="en-I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22262230"/>
                  </a:ext>
                </a:extLst>
              </a:tr>
              <a:tr h="357064">
                <a:tc vMerge="1">
                  <a:txBody>
                    <a:bodyPr/>
                    <a:lstStyle/>
                    <a:p>
                      <a:pPr algn="ctr" rtl="0" fontAlgn="b"/>
                      <a:endParaRPr lang="en-I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u="none" strike="noStrike" dirty="0" err="1">
                          <a:effectLst/>
                        </a:rPr>
                        <a:t>קלנסוואה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200" u="none" strike="noStrike" dirty="0">
                          <a:effectLst/>
                        </a:rPr>
                        <a:t>23,355 </a:t>
                      </a:r>
                      <a:endParaRPr lang="en-I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200" u="none" strike="noStrike" dirty="0">
                          <a:effectLst/>
                        </a:rPr>
                        <a:t>2</a:t>
                      </a:r>
                      <a:endParaRPr lang="en-I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5183"/>
                  </a:ext>
                </a:extLst>
              </a:tr>
              <a:tr h="357064">
                <a:tc vMerge="1">
                  <a:txBody>
                    <a:bodyPr/>
                    <a:lstStyle/>
                    <a:p>
                      <a:pPr algn="ctr" rtl="0" fontAlgn="b"/>
                      <a:endParaRPr lang="en-I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u="none" strike="noStrike" dirty="0">
                          <a:effectLst/>
                        </a:rPr>
                        <a:t>רעננה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200" u="none" strike="noStrike" dirty="0">
                          <a:effectLst/>
                        </a:rPr>
                        <a:t>  89,506</a:t>
                      </a:r>
                      <a:endParaRPr lang="en-I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200" u="none" strike="noStrike" dirty="0">
                          <a:effectLst/>
                        </a:rPr>
                        <a:t>8</a:t>
                      </a:r>
                      <a:endParaRPr lang="en-I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0064502"/>
                  </a:ext>
                </a:extLst>
              </a:tr>
            </a:tbl>
          </a:graphicData>
        </a:graphic>
      </p:graphicFrame>
      <p:graphicFrame>
        <p:nvGraphicFramePr>
          <p:cNvPr id="21" name="טבלה 20">
            <a:extLst>
              <a:ext uri="{FF2B5EF4-FFF2-40B4-BE49-F238E27FC236}">
                <a16:creationId xmlns:a16="http://schemas.microsoft.com/office/drawing/2014/main" id="{6F00FDCE-E962-4529-A3D2-81CDDD17C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011467"/>
              </p:ext>
            </p:extLst>
          </p:nvPr>
        </p:nvGraphicFramePr>
        <p:xfrm>
          <a:off x="7332106" y="3570624"/>
          <a:ext cx="4590394" cy="2217614"/>
        </p:xfrm>
        <a:graphic>
          <a:graphicData uri="http://schemas.openxmlformats.org/drawingml/2006/table">
            <a:tbl>
              <a:tblPr rtl="1">
                <a:tableStyleId>{3B4B98B0-60AC-42C2-AFA5-B58CD77FA1E5}</a:tableStyleId>
              </a:tblPr>
              <a:tblGrid>
                <a:gridCol w="742236">
                  <a:extLst>
                    <a:ext uri="{9D8B030D-6E8A-4147-A177-3AD203B41FA5}">
                      <a16:colId xmlns:a16="http://schemas.microsoft.com/office/drawing/2014/main" val="327741312"/>
                    </a:ext>
                  </a:extLst>
                </a:gridCol>
                <a:gridCol w="1470959">
                  <a:extLst>
                    <a:ext uri="{9D8B030D-6E8A-4147-A177-3AD203B41FA5}">
                      <a16:colId xmlns:a16="http://schemas.microsoft.com/office/drawing/2014/main" val="1774132393"/>
                    </a:ext>
                  </a:extLst>
                </a:gridCol>
                <a:gridCol w="1077282">
                  <a:extLst>
                    <a:ext uri="{9D8B030D-6E8A-4147-A177-3AD203B41FA5}">
                      <a16:colId xmlns:a16="http://schemas.microsoft.com/office/drawing/2014/main" val="3051349326"/>
                    </a:ext>
                  </a:extLst>
                </a:gridCol>
                <a:gridCol w="1299917">
                  <a:extLst>
                    <a:ext uri="{9D8B030D-6E8A-4147-A177-3AD203B41FA5}">
                      <a16:colId xmlns:a16="http://schemas.microsoft.com/office/drawing/2014/main" val="3963693258"/>
                    </a:ext>
                  </a:extLst>
                </a:gridCol>
              </a:tblGrid>
              <a:tr h="357064">
                <a:tc rowSpan="6">
                  <a:txBody>
                    <a:bodyPr/>
                    <a:lstStyle/>
                    <a:p>
                      <a:pPr algn="ctr" rtl="0" fontAlgn="b"/>
                      <a:r>
                        <a:rPr lang="he-IL" sz="1400" b="1" u="none" strike="noStrike" dirty="0">
                          <a:effectLst/>
                        </a:rPr>
                        <a:t>בהמתנה  לאישור משרד הפנים</a:t>
                      </a:r>
                      <a:endParaRPr lang="en-I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u="none" strike="noStrike" dirty="0">
                          <a:effectLst/>
                        </a:rPr>
                        <a:t>ג'לג'וליה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200" u="none" strike="noStrike" dirty="0">
                          <a:effectLst/>
                        </a:rPr>
                        <a:t>                   10,510 </a:t>
                      </a:r>
                      <a:endParaRPr lang="en-I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200" u="none" strike="noStrike" dirty="0">
                          <a:effectLst/>
                        </a:rPr>
                        <a:t>2</a:t>
                      </a:r>
                      <a:endParaRPr lang="en-I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48337611"/>
                  </a:ext>
                </a:extLst>
              </a:tr>
              <a:tr h="357064">
                <a:tc vMerge="1">
                  <a:txBody>
                    <a:bodyPr/>
                    <a:lstStyle/>
                    <a:p>
                      <a:pPr algn="ctr" rtl="0" fontAlgn="b"/>
                      <a:endParaRPr lang="en-I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u="none" strike="noStrike" dirty="0">
                          <a:effectLst/>
                        </a:rPr>
                        <a:t>דרום השרון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200" u="none" strike="noStrike" dirty="0">
                          <a:effectLst/>
                        </a:rPr>
                        <a:t>                   33,663 </a:t>
                      </a:r>
                      <a:endParaRPr lang="en-I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200" u="none" strike="noStrike" dirty="0">
                          <a:effectLst/>
                        </a:rPr>
                        <a:t>8</a:t>
                      </a:r>
                      <a:endParaRPr lang="en-I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0064882"/>
                  </a:ext>
                </a:extLst>
              </a:tr>
              <a:tr h="357064">
                <a:tc vMerge="1">
                  <a:txBody>
                    <a:bodyPr/>
                    <a:lstStyle/>
                    <a:p>
                      <a:pPr algn="ctr" rtl="0" fontAlgn="b"/>
                      <a:endParaRPr lang="en-I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u="none" strike="noStrike" dirty="0">
                          <a:effectLst/>
                        </a:rPr>
                        <a:t>הוד השרון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200" u="none" strike="noStrike" dirty="0">
                          <a:effectLst/>
                        </a:rPr>
                        <a:t>                   65,362 </a:t>
                      </a:r>
                      <a:endParaRPr lang="en-I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200" u="none" strike="noStrike" dirty="0">
                          <a:effectLst/>
                        </a:rPr>
                        <a:t>8</a:t>
                      </a:r>
                      <a:endParaRPr lang="en-I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98564794"/>
                  </a:ext>
                </a:extLst>
              </a:tr>
              <a:tr h="357064">
                <a:tc vMerge="1">
                  <a:txBody>
                    <a:bodyPr/>
                    <a:lstStyle/>
                    <a:p>
                      <a:pPr algn="ctr" rtl="0" fontAlgn="b"/>
                      <a:endParaRPr lang="en-I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he-IL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טירה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he-IL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26,162</a:t>
                      </a:r>
                      <a:endParaRPr kumimoji="0" lang="en-IL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I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41942172"/>
                  </a:ext>
                </a:extLst>
              </a:tr>
              <a:tr h="357064">
                <a:tc vMerge="1">
                  <a:txBody>
                    <a:bodyPr/>
                    <a:lstStyle/>
                    <a:p>
                      <a:pPr algn="ctr" rtl="0" fontAlgn="b"/>
                      <a:endParaRPr lang="en-I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u="none" strike="noStrike" dirty="0">
                          <a:effectLst/>
                        </a:rPr>
                        <a:t>כוכב יאיר צור יגאל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200" u="none" strike="noStrike" dirty="0">
                          <a:effectLst/>
                        </a:rPr>
                        <a:t>                   10,211 </a:t>
                      </a:r>
                      <a:endParaRPr lang="en-I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200" u="none" strike="noStrike" dirty="0">
                          <a:effectLst/>
                        </a:rPr>
                        <a:t>9</a:t>
                      </a:r>
                      <a:endParaRPr lang="en-I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73573014"/>
                  </a:ext>
                </a:extLst>
              </a:tr>
              <a:tr h="357064">
                <a:tc vMerge="1">
                  <a:txBody>
                    <a:bodyPr/>
                    <a:lstStyle/>
                    <a:p>
                      <a:pPr algn="ctr" rtl="0" fontAlgn="b"/>
                      <a:endParaRPr lang="en-I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u="none" strike="noStrike" dirty="0">
                          <a:effectLst/>
                        </a:rPr>
                        <a:t>לב השרון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200" u="none" strike="noStrike" dirty="0">
                          <a:effectLst/>
                        </a:rPr>
                        <a:t>                   23,295 </a:t>
                      </a:r>
                      <a:endParaRPr lang="en-I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200" u="none" strike="noStrike" dirty="0">
                          <a:effectLst/>
                        </a:rPr>
                        <a:t>8</a:t>
                      </a:r>
                      <a:endParaRPr lang="en-I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41945068"/>
                  </a:ext>
                </a:extLst>
              </a:tr>
            </a:tbl>
          </a:graphicData>
        </a:graphic>
      </p:graphicFrame>
      <p:graphicFrame>
        <p:nvGraphicFramePr>
          <p:cNvPr id="22" name="טבלה 21">
            <a:extLst>
              <a:ext uri="{FF2B5EF4-FFF2-40B4-BE49-F238E27FC236}">
                <a16:creationId xmlns:a16="http://schemas.microsoft.com/office/drawing/2014/main" id="{0EA7FA4A-C018-42D5-A37E-8637774EAB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737450"/>
              </p:ext>
            </p:extLst>
          </p:nvPr>
        </p:nvGraphicFramePr>
        <p:xfrm>
          <a:off x="7332107" y="5788714"/>
          <a:ext cx="4590393" cy="603750"/>
        </p:xfrm>
        <a:graphic>
          <a:graphicData uri="http://schemas.openxmlformats.org/drawingml/2006/table">
            <a:tbl>
              <a:tblPr rtl="1">
                <a:tableStyleId>{3B4B98B0-60AC-42C2-AFA5-B58CD77FA1E5}</a:tableStyleId>
              </a:tblPr>
              <a:tblGrid>
                <a:gridCol w="2006921">
                  <a:extLst>
                    <a:ext uri="{9D8B030D-6E8A-4147-A177-3AD203B41FA5}">
                      <a16:colId xmlns:a16="http://schemas.microsoft.com/office/drawing/2014/main" val="1390272897"/>
                    </a:ext>
                  </a:extLst>
                </a:gridCol>
                <a:gridCol w="1255920">
                  <a:extLst>
                    <a:ext uri="{9D8B030D-6E8A-4147-A177-3AD203B41FA5}">
                      <a16:colId xmlns:a16="http://schemas.microsoft.com/office/drawing/2014/main" val="2316500903"/>
                    </a:ext>
                  </a:extLst>
                </a:gridCol>
                <a:gridCol w="1327552">
                  <a:extLst>
                    <a:ext uri="{9D8B030D-6E8A-4147-A177-3AD203B41FA5}">
                      <a16:colId xmlns:a16="http://schemas.microsoft.com/office/drawing/2014/main" val="3154483912"/>
                    </a:ext>
                  </a:extLst>
                </a:gridCol>
              </a:tblGrid>
              <a:tr h="301875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1" u="none" strike="noStrike" dirty="0">
                          <a:effectLst/>
                        </a:rPr>
                        <a:t>סה"כ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he-IL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487,862</a:t>
                      </a:r>
                      <a:r>
                        <a:rPr kumimoji="0" lang="en-IL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200" u="none" strike="noStrike" dirty="0">
                          <a:effectLst/>
                        </a:rPr>
                        <a:t> </a:t>
                      </a:r>
                      <a:endParaRPr lang="en-I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43791694"/>
                  </a:ext>
                </a:extLst>
              </a:tr>
              <a:tr h="301875">
                <a:tc>
                  <a:txBody>
                    <a:bodyPr/>
                    <a:lstStyle/>
                    <a:p>
                      <a:pPr algn="ctr" rtl="0" fontAlgn="b"/>
                      <a:endParaRPr lang="en-I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ctr" rtl="1" fontAlgn="b"/>
                      <a:r>
                        <a:rPr lang="he-IL" sz="1200" u="none" strike="noStrike" dirty="0">
                          <a:effectLst/>
                        </a:rPr>
                        <a:t>*על פי נתוני מרשם האוכלוסין 09.2019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077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50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מציין מיקום תוכן 10">
            <a:extLst>
              <a:ext uri="{FF2B5EF4-FFF2-40B4-BE49-F238E27FC236}">
                <a16:creationId xmlns:a16="http://schemas.microsoft.com/office/drawing/2014/main" id="{C91591B6-5377-4E51-BE92-13B35EFAC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10671" cy="6858001"/>
          </a:xfrm>
        </p:spPr>
      </p:pic>
      <p:sp>
        <p:nvSpPr>
          <p:cNvPr id="16" name="מלבן 15">
            <a:extLst>
              <a:ext uri="{FF2B5EF4-FFF2-40B4-BE49-F238E27FC236}">
                <a16:creationId xmlns:a16="http://schemas.microsoft.com/office/drawing/2014/main" id="{0082F874-19A1-4636-BA46-01088E288748}"/>
              </a:ext>
            </a:extLst>
          </p:cNvPr>
          <p:cNvSpPr/>
          <p:nvPr/>
        </p:nvSpPr>
        <p:spPr>
          <a:xfrm>
            <a:off x="401224" y="5510129"/>
            <a:ext cx="2052320" cy="1239520"/>
          </a:xfrm>
          <a:prstGeom prst="rect">
            <a:avLst/>
          </a:prstGeom>
          <a:solidFill>
            <a:srgbClr val="F7F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                            z</a:t>
            </a:r>
            <a:endParaRPr lang="he-IL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FC418C1-0709-4DF1-AB7F-5A93B642D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3020172" y="196923"/>
            <a:ext cx="6963343" cy="984045"/>
          </a:xfrm>
        </p:spPr>
        <p:txBody>
          <a:bodyPr/>
          <a:lstStyle/>
          <a:p>
            <a:pPr algn="ctr"/>
            <a:r>
              <a:rPr lang="he-IL" b="1" dirty="0">
                <a:solidFill>
                  <a:srgbClr val="5B58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איך אנחנו פועלים?</a:t>
            </a:r>
            <a:endParaRPr lang="en-US" b="1" dirty="0">
              <a:solidFill>
                <a:srgbClr val="5B58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194D63A-CE8E-43DF-89F5-2DF3636EF760}"/>
              </a:ext>
            </a:extLst>
          </p:cNvPr>
          <p:cNvSpPr txBox="1">
            <a:spLocks/>
          </p:cNvSpPr>
          <p:nvPr/>
        </p:nvSpPr>
        <p:spPr>
          <a:xfrm>
            <a:off x="581891" y="1703284"/>
            <a:ext cx="10904256" cy="44736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110EF35-5B3F-4FF8-868F-E48FA319B65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6025" y="2181214"/>
            <a:ext cx="4134452" cy="3467007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AEF793CB-1E00-4F9A-9A45-4C2D10F1DBF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5100" y="2117986"/>
            <a:ext cx="4203348" cy="3524781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A1DE20AB-86F5-402C-8C9D-21F53DA93A9F}"/>
              </a:ext>
            </a:extLst>
          </p:cNvPr>
          <p:cNvSpPr txBox="1"/>
          <p:nvPr/>
        </p:nvSpPr>
        <p:spPr>
          <a:xfrm>
            <a:off x="7268542" y="5683748"/>
            <a:ext cx="374409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מהרשויות לאשכול </a:t>
            </a:r>
          </a:p>
          <a:p>
            <a:r>
              <a:rPr lang="he-I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צרכים\ מיזמים\ מכרזים משותפים, ייצוג מול משרד התחבורה או גופים אחרים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49BA018A-574B-4789-B620-BEC75D498113}"/>
              </a:ext>
            </a:extLst>
          </p:cNvPr>
          <p:cNvSpPr txBox="1"/>
          <p:nvPr/>
        </p:nvSpPr>
        <p:spPr>
          <a:xfrm>
            <a:off x="2231202" y="5683748"/>
            <a:ext cx="374409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ממשרד התחבורה לאשכול</a:t>
            </a:r>
          </a:p>
          <a:p>
            <a:r>
              <a:rPr lang="he-I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העברת תקציבים- משרד הגנת סביבה לדוג</a:t>
            </a:r>
            <a:r>
              <a:rPr lang="he-IL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', פיתוח חשיבה </a:t>
            </a:r>
            <a:r>
              <a:rPr lang="he-I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אזורית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D5E5B177-5DD7-4806-9942-7E3D1017721A}"/>
              </a:ext>
            </a:extLst>
          </p:cNvPr>
          <p:cNvSpPr txBox="1"/>
          <p:nvPr/>
        </p:nvSpPr>
        <p:spPr>
          <a:xfrm>
            <a:off x="5862426" y="2137001"/>
            <a:ext cx="1417732" cy="371803"/>
          </a:xfrm>
          <a:prstGeom prst="rect">
            <a:avLst/>
          </a:prstGeom>
          <a:noFill/>
        </p:spPr>
        <p:txBody>
          <a:bodyPr wrap="square" rtlCol="1">
            <a:prstTxWarp prst="textDeflate">
              <a:avLst>
                <a:gd name="adj" fmla="val 16027"/>
              </a:avLst>
            </a:prstTxWarp>
            <a:spAutoFit/>
          </a:bodyPr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מטה רזה</a:t>
            </a:r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55972C88-2062-4F92-AC46-7AB7ACFF88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48489"/>
          <a:stretch/>
        </p:blipFill>
        <p:spPr>
          <a:xfrm>
            <a:off x="7364992" y="1507193"/>
            <a:ext cx="921339" cy="1404636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3338AD19-B65E-4007-A6D4-48FB5FD222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r="52053"/>
          <a:stretch/>
        </p:blipFill>
        <p:spPr>
          <a:xfrm>
            <a:off x="5004851" y="1518588"/>
            <a:ext cx="857575" cy="140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5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מציין מיקום תוכן 10">
            <a:extLst>
              <a:ext uri="{FF2B5EF4-FFF2-40B4-BE49-F238E27FC236}">
                <a16:creationId xmlns:a16="http://schemas.microsoft.com/office/drawing/2014/main" id="{C91591B6-5377-4E51-BE92-13B35EFAC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10671" cy="6858001"/>
          </a:xfr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FC418C1-0709-4DF1-AB7F-5A93B642D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2739457" y="359619"/>
            <a:ext cx="6963343" cy="984045"/>
          </a:xfrm>
        </p:spPr>
        <p:txBody>
          <a:bodyPr/>
          <a:lstStyle/>
          <a:p>
            <a:pPr algn="ctr"/>
            <a:r>
              <a:rPr lang="he-IL" b="1" dirty="0">
                <a:solidFill>
                  <a:srgbClr val="5B58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איך אנחנו פועלים?</a:t>
            </a:r>
            <a:endParaRPr lang="en-US" b="1" dirty="0">
              <a:solidFill>
                <a:srgbClr val="5B58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194D63A-CE8E-43DF-89F5-2DF3636EF760}"/>
              </a:ext>
            </a:extLst>
          </p:cNvPr>
          <p:cNvSpPr txBox="1">
            <a:spLocks/>
          </p:cNvSpPr>
          <p:nvPr/>
        </p:nvSpPr>
        <p:spPr>
          <a:xfrm>
            <a:off x="581891" y="1703284"/>
            <a:ext cx="10904256" cy="44736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1B95E461-3CDC-475E-B6ED-55D7C2D7B60A}"/>
              </a:ext>
            </a:extLst>
          </p:cNvPr>
          <p:cNvSpPr/>
          <p:nvPr/>
        </p:nvSpPr>
        <p:spPr>
          <a:xfrm>
            <a:off x="9292958" y="1658696"/>
            <a:ext cx="2368847" cy="2139511"/>
          </a:xfrm>
          <a:prstGeom prst="roundRect">
            <a:avLst/>
          </a:prstGeom>
          <a:solidFill>
            <a:srgbClr val="EF533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800" b="1" dirty="0">
              <a:solidFill>
                <a:srgbClr val="5B58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2800" b="1" dirty="0">
                <a:solidFill>
                  <a:srgbClr val="5B58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מיפוי ראשוני</a:t>
            </a:r>
          </a:p>
          <a:p>
            <a:pPr algn="ctr"/>
            <a:endParaRPr lang="he-IL" sz="2800" b="1" dirty="0">
              <a:solidFill>
                <a:srgbClr val="5B58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9CF28D5E-887B-489E-BA9C-841449444800}"/>
              </a:ext>
            </a:extLst>
          </p:cNvPr>
          <p:cNvSpPr/>
          <p:nvPr/>
        </p:nvSpPr>
        <p:spPr>
          <a:xfrm>
            <a:off x="6773762" y="1658696"/>
            <a:ext cx="2374188" cy="2139511"/>
          </a:xfrm>
          <a:prstGeom prst="roundRect">
            <a:avLst/>
          </a:prstGeom>
          <a:solidFill>
            <a:srgbClr val="F4C73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rgbClr val="5B58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פירות נמוכים </a:t>
            </a:r>
          </a:p>
          <a:p>
            <a:pPr algn="ctr"/>
            <a:endParaRPr lang="he-IL" sz="2800" b="1" dirty="0">
              <a:solidFill>
                <a:srgbClr val="5B58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2800" b="1" dirty="0">
                <a:solidFill>
                  <a:srgbClr val="5B58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אסטרטגיה </a:t>
            </a:r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8A3B0625-E4A6-4BE0-A5B5-97370385CFE4}"/>
              </a:ext>
            </a:extLst>
          </p:cNvPr>
          <p:cNvSpPr/>
          <p:nvPr/>
        </p:nvSpPr>
        <p:spPr>
          <a:xfrm>
            <a:off x="4162780" y="1658696"/>
            <a:ext cx="2483715" cy="2139511"/>
          </a:xfrm>
          <a:prstGeom prst="roundRect">
            <a:avLst/>
          </a:prstGeom>
          <a:solidFill>
            <a:srgbClr val="52BA4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rgbClr val="5B58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איתור פרויקטים </a:t>
            </a:r>
          </a:p>
          <a:p>
            <a:pPr algn="ctr"/>
            <a:r>
              <a:rPr lang="he-IL" sz="2800" b="1" dirty="0">
                <a:solidFill>
                  <a:srgbClr val="5B58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טווח קצר, בינוני, ארוך</a:t>
            </a:r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9FD977A8-6F00-47A7-A2CB-77CBE5BAC447}"/>
              </a:ext>
            </a:extLst>
          </p:cNvPr>
          <p:cNvSpPr/>
          <p:nvPr/>
        </p:nvSpPr>
        <p:spPr>
          <a:xfrm>
            <a:off x="1580470" y="1703284"/>
            <a:ext cx="2455043" cy="2094923"/>
          </a:xfrm>
          <a:prstGeom prst="roundRect">
            <a:avLst/>
          </a:prstGeom>
          <a:solidFill>
            <a:srgbClr val="27B0A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rgbClr val="5B58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תוכנית עבודה עם פורום תחבורה מקיימת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כתיבת תכנית רב שנתית לאשכול</a:t>
            </a:r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62BF58D9-F819-45FC-BD6E-ED8C2086C080}"/>
              </a:ext>
            </a:extLst>
          </p:cNvPr>
          <p:cNvCxnSpPr/>
          <p:nvPr/>
        </p:nvCxnSpPr>
        <p:spPr>
          <a:xfrm>
            <a:off x="7960856" y="2468381"/>
            <a:ext cx="0" cy="387077"/>
          </a:xfrm>
          <a:prstGeom prst="straightConnector1">
            <a:avLst/>
          </a:prstGeom>
          <a:ln w="19050">
            <a:solidFill>
              <a:srgbClr val="5B584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CE15EF1D-CEFA-481C-93EE-546CE93E389D}"/>
              </a:ext>
            </a:extLst>
          </p:cNvPr>
          <p:cNvSpPr txBox="1"/>
          <p:nvPr/>
        </p:nvSpPr>
        <p:spPr>
          <a:xfrm>
            <a:off x="5079143" y="4340014"/>
            <a:ext cx="494187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b="1" dirty="0">
                <a:solidFill>
                  <a:srgbClr val="5B58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תחנות רכבת- </a:t>
            </a:r>
            <a:r>
              <a:rPr lang="he-IL" dirty="0">
                <a:solidFill>
                  <a:srgbClr val="5B58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הגעה ונגישות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b="1" dirty="0" err="1">
                <a:solidFill>
                  <a:srgbClr val="5B58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תח"צ</a:t>
            </a:r>
            <a:r>
              <a:rPr lang="he-IL" b="1" dirty="0">
                <a:solidFill>
                  <a:srgbClr val="5B58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he-IL" dirty="0">
                <a:solidFill>
                  <a:srgbClr val="5B58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ייעול ושיפור שירות, קישוריות בין הרשויות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b="1" dirty="0">
                <a:solidFill>
                  <a:srgbClr val="5B58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שבילי אופניים- </a:t>
            </a:r>
            <a:r>
              <a:rPr lang="he-IL" dirty="0">
                <a:solidFill>
                  <a:srgbClr val="5B58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בתוך הרשויות רשת </a:t>
            </a:r>
            <a:r>
              <a:rPr lang="he-IL" dirty="0" err="1">
                <a:solidFill>
                  <a:srgbClr val="5B58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מטרופולינית</a:t>
            </a:r>
            <a:r>
              <a:rPr lang="he-IL" dirty="0">
                <a:solidFill>
                  <a:srgbClr val="5B58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b="1" dirty="0">
                <a:solidFill>
                  <a:srgbClr val="5B58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מרכז בקרת רמזורים </a:t>
            </a:r>
            <a:r>
              <a:rPr lang="he-IL" dirty="0">
                <a:solidFill>
                  <a:srgbClr val="5B58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משותף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b="1" dirty="0">
                <a:solidFill>
                  <a:srgbClr val="5B58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תחבורה שיתופית- </a:t>
            </a:r>
            <a:r>
              <a:rPr lang="he-IL" dirty="0" err="1">
                <a:solidFill>
                  <a:srgbClr val="5B58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שאטלים</a:t>
            </a:r>
            <a:r>
              <a:rPr lang="he-IL" dirty="0">
                <a:solidFill>
                  <a:srgbClr val="5B58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חכמים, שיתוף רכבים, דו גלגלי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b="1" dirty="0">
                <a:solidFill>
                  <a:srgbClr val="5B58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מיצוי 922- </a:t>
            </a:r>
            <a:r>
              <a:rPr lang="he-IL" dirty="0">
                <a:solidFill>
                  <a:srgbClr val="5B58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תשתיות </a:t>
            </a:r>
            <a:r>
              <a:rPr lang="he-IL" dirty="0" err="1">
                <a:solidFill>
                  <a:srgbClr val="5B58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תח"צ</a:t>
            </a:r>
            <a:r>
              <a:rPr lang="he-IL" dirty="0">
                <a:solidFill>
                  <a:srgbClr val="5B58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מודעות ברשויות הערביות ועמדות רב קו </a:t>
            </a:r>
            <a:endParaRPr lang="he-IL" sz="3600" b="1" dirty="0">
              <a:solidFill>
                <a:srgbClr val="5B58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גרפיקה 13" descr="חץ - עקומה בכיוון השעון">
            <a:extLst>
              <a:ext uri="{FF2B5EF4-FFF2-40B4-BE49-F238E27FC236}">
                <a16:creationId xmlns:a16="http://schemas.microsoft.com/office/drawing/2014/main" id="{0E93F7CB-2925-41D5-B1CA-22EA5F7D42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0167727" y="3940123"/>
            <a:ext cx="1171706" cy="1171706"/>
          </a:xfrm>
          <a:prstGeom prst="rect">
            <a:avLst/>
          </a:prstGeom>
        </p:spPr>
      </p:pic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DB1DE82B-54C4-4384-AF68-FC329FD48576}"/>
              </a:ext>
            </a:extLst>
          </p:cNvPr>
          <p:cNvSpPr txBox="1"/>
          <p:nvPr/>
        </p:nvSpPr>
        <p:spPr>
          <a:xfrm rot="19641705">
            <a:off x="10071018" y="4401164"/>
            <a:ext cx="1749217" cy="682509"/>
          </a:xfrm>
          <a:prstGeom prst="rect">
            <a:avLst/>
          </a:prstGeom>
          <a:noFill/>
        </p:spPr>
        <p:txBody>
          <a:bodyPr wrap="square" rtlCol="1">
            <a:prstTxWarp prst="textArchDown">
              <a:avLst/>
            </a:prstTxWarp>
            <a:spAutoFit/>
          </a:bodyPr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נושאים שכבר עלו</a:t>
            </a:r>
          </a:p>
        </p:txBody>
      </p:sp>
    </p:spTree>
    <p:extLst>
      <p:ext uri="{BB962C8B-B14F-4D97-AF65-F5344CB8AC3E}">
        <p14:creationId xmlns:p14="http://schemas.microsoft.com/office/powerpoint/2010/main" val="608289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מציין מיקום תוכן 10">
            <a:extLst>
              <a:ext uri="{FF2B5EF4-FFF2-40B4-BE49-F238E27FC236}">
                <a16:creationId xmlns:a16="http://schemas.microsoft.com/office/drawing/2014/main" id="{C91591B6-5377-4E51-BE92-13B35EFAC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10671" cy="6858001"/>
          </a:xfrm>
        </p:spPr>
      </p:pic>
      <p:sp>
        <p:nvSpPr>
          <p:cNvPr id="16" name="מלבן 15">
            <a:extLst>
              <a:ext uri="{FF2B5EF4-FFF2-40B4-BE49-F238E27FC236}">
                <a16:creationId xmlns:a16="http://schemas.microsoft.com/office/drawing/2014/main" id="{0082F874-19A1-4636-BA46-01088E288748}"/>
              </a:ext>
            </a:extLst>
          </p:cNvPr>
          <p:cNvSpPr/>
          <p:nvPr/>
        </p:nvSpPr>
        <p:spPr>
          <a:xfrm>
            <a:off x="401224" y="5510129"/>
            <a:ext cx="2052320" cy="1239520"/>
          </a:xfrm>
          <a:prstGeom prst="rect">
            <a:avLst/>
          </a:prstGeom>
          <a:solidFill>
            <a:srgbClr val="F7F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                            z</a:t>
            </a:r>
            <a:endParaRPr lang="he-IL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FC418C1-0709-4DF1-AB7F-5A93B642D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2973137" y="318979"/>
            <a:ext cx="6963343" cy="984045"/>
          </a:xfrm>
        </p:spPr>
        <p:txBody>
          <a:bodyPr/>
          <a:lstStyle/>
          <a:p>
            <a:pPr algn="ctr"/>
            <a:r>
              <a:rPr lang="he-IL" b="1" dirty="0">
                <a:solidFill>
                  <a:srgbClr val="5B58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מטרות פורום תחבורה </a:t>
            </a:r>
            <a:endParaRPr lang="en-US" b="1" dirty="0">
              <a:solidFill>
                <a:srgbClr val="5B58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E430954B-AC75-46BB-8224-468234DD0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570" y="5618479"/>
            <a:ext cx="1835626" cy="123952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194D63A-CE8E-43DF-89F5-2DF3636EF760}"/>
              </a:ext>
            </a:extLst>
          </p:cNvPr>
          <p:cNvSpPr txBox="1">
            <a:spLocks/>
          </p:cNvSpPr>
          <p:nvPr/>
        </p:nvSpPr>
        <p:spPr>
          <a:xfrm>
            <a:off x="520931" y="2190964"/>
            <a:ext cx="10904256" cy="44736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Clr>
                <a:srgbClr val="12A89D"/>
              </a:buClr>
              <a:buFont typeface="Arial" panose="020B0604020202020204" pitchFamily="34" charset="0"/>
              <a:buAutoNum type="arabicPeriod"/>
            </a:pPr>
            <a:r>
              <a:rPr lang="he-IL" sz="2600" dirty="0">
                <a:latin typeface="Calibri" panose="020F0502020204030204" pitchFamily="34" charset="0"/>
                <a:cs typeface="Calibri" panose="020F0502020204030204" pitchFamily="34" charset="0"/>
              </a:rPr>
              <a:t>יצירת קשר בין הרשויות – שיתוף ידע ושיתופי פעולה בין הרשויות </a:t>
            </a:r>
          </a:p>
          <a:p>
            <a:pPr marL="457200" indent="-457200" algn="just">
              <a:lnSpc>
                <a:spcPct val="150000"/>
              </a:lnSpc>
              <a:buClr>
                <a:srgbClr val="12A89D"/>
              </a:buClr>
              <a:buFont typeface="Arial" panose="020B0604020202020204" pitchFamily="34" charset="0"/>
              <a:buAutoNum type="arabicPeriod"/>
            </a:pPr>
            <a:r>
              <a:rPr lang="he-IL" sz="2600" dirty="0">
                <a:latin typeface="Calibri" panose="020F0502020204030204" pitchFamily="34" charset="0"/>
                <a:cs typeface="Calibri" panose="020F0502020204030204" pitchFamily="34" charset="0"/>
              </a:rPr>
              <a:t>הובלה מול הרשות של תכנית העבודה עם מיזם תחבורה מקיימת בערי השרון </a:t>
            </a:r>
          </a:p>
          <a:p>
            <a:pPr marL="457200" indent="-457200" algn="just">
              <a:lnSpc>
                <a:spcPct val="150000"/>
              </a:lnSpc>
              <a:buClr>
                <a:srgbClr val="12A89D"/>
              </a:buClr>
              <a:buFont typeface="Arial" panose="020B0604020202020204" pitchFamily="34" charset="0"/>
              <a:buAutoNum type="arabicPeriod"/>
            </a:pPr>
            <a:r>
              <a:rPr lang="he-IL" sz="2600" dirty="0">
                <a:latin typeface="Calibri" panose="020F0502020204030204" pitchFamily="34" charset="0"/>
                <a:cs typeface="Calibri" panose="020F0502020204030204" pitchFamily="34" charset="0"/>
              </a:rPr>
              <a:t>פורום מייעץ לגיבוש תכנית עבודה רב- שנתית לאשכול 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28591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4815</TotalTime>
  <Words>477</Words>
  <Application>Microsoft Office PowerPoint</Application>
  <PresentationFormat>מסך רחב</PresentationFormat>
  <Paragraphs>108</Paragraphs>
  <Slides>7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David</vt:lpstr>
      <vt:lpstr>Wingdings</vt:lpstr>
      <vt:lpstr>ערכת נושא Office</vt:lpstr>
      <vt:lpstr>מצגת של PowerPoint‏</vt:lpstr>
      <vt:lpstr>אשכולות אזוריים- מטרות על </vt:lpstr>
      <vt:lpstr>איגוד ערים אשכול השרון</vt:lpstr>
      <vt:lpstr>רשויות האשכול </vt:lpstr>
      <vt:lpstr>איך אנחנו פועלים?</vt:lpstr>
      <vt:lpstr>איך אנחנו פועלים?</vt:lpstr>
      <vt:lpstr>מטרות פורום תחבורה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נעם קלייטמן</dc:creator>
  <cp:lastModifiedBy>נעם קלייטמן</cp:lastModifiedBy>
  <cp:revision>17</cp:revision>
  <dcterms:created xsi:type="dcterms:W3CDTF">2020-02-02T12:59:57Z</dcterms:created>
  <dcterms:modified xsi:type="dcterms:W3CDTF">2020-02-06T15:12:06Z</dcterms:modified>
</cp:coreProperties>
</file>